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3" r:id="rId2"/>
    <p:sldId id="314" r:id="rId3"/>
    <p:sldId id="306" r:id="rId4"/>
    <p:sldId id="261" r:id="rId5"/>
    <p:sldId id="337" r:id="rId6"/>
    <p:sldId id="290" r:id="rId7"/>
    <p:sldId id="292" r:id="rId8"/>
    <p:sldId id="338" r:id="rId9"/>
    <p:sldId id="272" r:id="rId10"/>
    <p:sldId id="288" r:id="rId11"/>
    <p:sldId id="289" r:id="rId12"/>
    <p:sldId id="336" r:id="rId13"/>
    <p:sldId id="280" r:id="rId14"/>
    <p:sldId id="334" r:id="rId15"/>
    <p:sldId id="321" r:id="rId16"/>
    <p:sldId id="285" r:id="rId17"/>
    <p:sldId id="322" r:id="rId18"/>
    <p:sldId id="323" r:id="rId19"/>
    <p:sldId id="324" r:id="rId20"/>
    <p:sldId id="258" r:id="rId21"/>
    <p:sldId id="281" r:id="rId22"/>
    <p:sldId id="282" r:id="rId23"/>
    <p:sldId id="283" r:id="rId24"/>
    <p:sldId id="284" r:id="rId25"/>
    <p:sldId id="286" r:id="rId26"/>
    <p:sldId id="316" r:id="rId27"/>
    <p:sldId id="327" r:id="rId28"/>
    <p:sldId id="325" r:id="rId29"/>
    <p:sldId id="328" r:id="rId30"/>
    <p:sldId id="329" r:id="rId31"/>
    <p:sldId id="330" r:id="rId32"/>
    <p:sldId id="333" r:id="rId33"/>
    <p:sldId id="335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9"/>
  </p:normalViewPr>
  <p:slideViewPr>
    <p:cSldViewPr snapToGrid="0">
      <p:cViewPr varScale="1">
        <p:scale>
          <a:sx n="114" d="100"/>
          <a:sy n="11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F119B-A99F-E641-898B-AC3E74B77FE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70154-58A6-FB47-A98F-902A0B108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1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esteemed professors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thesis</a:t>
            </a:r>
            <a:r>
              <a:rPr lang="zh-CN" altLang="en-US" dirty="0"/>
              <a:t> </a:t>
            </a:r>
            <a:r>
              <a:rPr lang="en-US" altLang="zh-CN" dirty="0"/>
              <a:t>committee,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distinguished guests,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 err="1"/>
              <a:t>Hongru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supervisor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prof</a:t>
            </a:r>
            <a:r>
              <a:rPr lang="zh-CN" altLang="en-US" dirty="0"/>
              <a:t> </a:t>
            </a:r>
            <a:r>
              <a:rPr lang="en-US" altLang="zh-CN" dirty="0" err="1"/>
              <a:t>kam-fai</a:t>
            </a:r>
            <a:r>
              <a:rPr lang="zh-CN" altLang="en-US" dirty="0"/>
              <a:t> </a:t>
            </a:r>
            <a:r>
              <a:rPr lang="en-US" altLang="zh-CN" dirty="0" err="1"/>
              <a:t>wong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defense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proposal</a:t>
            </a:r>
            <a:r>
              <a:rPr lang="zh-CN" altLang="en-US" dirty="0"/>
              <a:t> </a:t>
            </a:r>
            <a:r>
              <a:rPr lang="en-US" altLang="zh-CN" dirty="0"/>
              <a:t>named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linker</a:t>
            </a:r>
            <a:r>
              <a:rPr lang="zh-CN" altLang="en-US" dirty="0"/>
              <a:t> </a:t>
            </a:r>
            <a:r>
              <a:rPr lang="en-US" altLang="zh-CN" dirty="0"/>
              <a:t>integrating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external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8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conviencing</a:t>
            </a:r>
            <a:r>
              <a:rPr lang="zh-CN" altLang="en-US" dirty="0"/>
              <a:t> </a:t>
            </a:r>
            <a:r>
              <a:rPr lang="en-US" altLang="zh-CN" dirty="0" err="1"/>
              <a:t>comparision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conviencing</a:t>
            </a:r>
            <a:r>
              <a:rPr lang="zh-CN" altLang="en-US" dirty="0"/>
              <a:t> </a:t>
            </a:r>
            <a:r>
              <a:rPr lang="en-US" altLang="zh-CN" dirty="0" err="1"/>
              <a:t>comparision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2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conviencing</a:t>
            </a:r>
            <a:r>
              <a:rPr lang="zh-CN" altLang="en-US" dirty="0"/>
              <a:t> </a:t>
            </a:r>
            <a:r>
              <a:rPr lang="en-US" altLang="zh-CN" dirty="0" err="1"/>
              <a:t>comparision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1785B-4A5B-3F4E-8B4F-8AAF6EB66E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1785B-4A5B-3F4E-8B4F-8AAF6EB66E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8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1785B-4A5B-3F4E-8B4F-8AAF6EB66E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LLM-based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mapping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response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figure,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dialogue,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infer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persona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curious,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finance</a:t>
            </a:r>
            <a:r>
              <a:rPr lang="zh-CN" altLang="en-US" dirty="0"/>
              <a:t> </a:t>
            </a:r>
            <a:r>
              <a:rPr lang="en-US" altLang="zh-CN" dirty="0"/>
              <a:t>domain,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tailored</a:t>
            </a:r>
            <a:r>
              <a:rPr lang="zh-CN" altLang="en-US" dirty="0"/>
              <a:t> </a:t>
            </a:r>
            <a:r>
              <a:rPr lang="en-US" altLang="zh-CN" dirty="0"/>
              <a:t>response,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exhibited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conversation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8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Gentle,</a:t>
            </a:r>
            <a:r>
              <a:rPr lang="zh-CN" altLang="en-US" dirty="0"/>
              <a:t> </a:t>
            </a:r>
            <a:r>
              <a:rPr lang="en-US" altLang="zh-CN" dirty="0"/>
              <a:t>specific,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emotional</a:t>
            </a:r>
            <a:r>
              <a:rPr lang="zh-CN" altLang="en-US" dirty="0"/>
              <a:t> </a:t>
            </a:r>
            <a:r>
              <a:rPr lang="en-US" altLang="zh-CN" dirty="0"/>
              <a:t>support,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aspects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Gentle,</a:t>
            </a:r>
            <a:r>
              <a:rPr lang="zh-CN" altLang="en-US" dirty="0"/>
              <a:t> </a:t>
            </a:r>
            <a:r>
              <a:rPr lang="en-US" altLang="zh-CN" dirty="0"/>
              <a:t>specific,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emotional</a:t>
            </a:r>
            <a:r>
              <a:rPr lang="zh-CN" altLang="en-US" dirty="0"/>
              <a:t> </a:t>
            </a:r>
            <a:r>
              <a:rPr lang="en-US" altLang="zh-CN" dirty="0"/>
              <a:t>support,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aspects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51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advantages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M-</a:t>
            </a:r>
            <a:r>
              <a:rPr lang="en-US" altLang="zh-CN" dirty="0" err="1"/>
              <a:t>CoT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controllable.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8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advantages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M-</a:t>
            </a:r>
            <a:r>
              <a:rPr lang="en-US" altLang="zh-CN" dirty="0" err="1"/>
              <a:t>CoT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controllable.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86D8-FE73-C3E5-094B-625249B2E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4C660-ED33-991D-D2AE-F26D53D7F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9AB61-2229-729A-22CA-DC159F78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DA431-D821-6AB6-2940-C88F9F45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76B0-352E-4A51-290F-D213A4B2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03CA-D45F-62EC-A51C-85136FAD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9033D-FD7F-F1B4-F50D-4E4F79B23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24442-4D5C-AC67-68C9-DE6FEDA6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9F6CF-BA7E-9715-2E7E-C7176146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64046-802F-76D4-144E-BCAFCB47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1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CCD1B-13DF-EDC1-4B25-3D23FC8A5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184B7-A22B-C072-F16E-EF11C935D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DA79-7405-60AD-4DE4-986F24FD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6F2FC-188E-6719-6270-012DE1C6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1B42D-CA44-F16D-0F99-150B6568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6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380F-FB33-9CFF-663A-E784D4FA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BBE3E-B66A-C505-841F-D064DD74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245DD-50B9-5158-C316-40A89683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CE6B-2826-2AF9-614C-AF452E1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7CA1-A00D-885A-E625-C860CC2B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5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C5B7-9387-09EE-F327-33B6D4C4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6F4D9-D0D8-A10C-FC24-2ACDF4857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B1C54-B318-4406-0A90-D73AC613C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E2CD4-9928-C7BC-0A5C-CCDA0AE1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B0A61-6D69-D314-72A4-26CF65E6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BD6B-E5F8-5265-81BE-F607480D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DFC9-4AEE-FF61-CA06-95082E2EA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AC726-DF45-13B5-5ECC-723952A16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2C082-5402-04B3-F1C3-4D4B8CF2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3D6B0-74DD-AD3A-345F-FBDAEB71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236FD-C48D-DBB4-BAAB-BAC992D9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4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98C9-4C8C-B635-F93F-DD70365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EE8C8-52A9-89F7-B033-30AA9D038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7DA1D-4D1A-C1FE-ABDC-B3CC3569B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CE9F7-90B1-6F91-9222-7A530F7B5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C7CFC-315E-BEF7-721C-AB2E86471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3B3A6-3781-F92A-59FA-85478F74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7FFC2-5C10-373C-D62C-C28401B8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4BF943-1527-3343-F543-9C628E1B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7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0E5C-F743-8E7C-BB34-2C0724BA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D602A-2BD9-C2BA-EBF1-FCF47C65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3BB04-AA5A-8E18-51CF-C5D12EC7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9CFFB-EF0B-F534-7AC1-3DF0768D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3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E84C7-10F9-695A-A6E6-39824189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AA1D4-DFC8-CF84-DFC5-14ABB47D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1D0D4-369A-D56B-2987-0A3CD6A7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B431-DF68-B404-938B-E4D8714E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08B5-9028-471A-ECDC-24CE4D84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7454E-4825-99CD-47E6-0DBB79BA6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FF79A-3010-C11A-66C2-7CC5E26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922C8-7ABC-0720-B234-94F63B5A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A6B86-46C0-21A2-25E5-96B41795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1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32C8-65B2-B2BA-DB3B-5295EB77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F7903-D315-0195-F60D-DB98F8E2A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8B1D1-19E4-C8EA-EAB4-D31B9E42B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C8C1F-724A-9CFD-7B3C-823598E1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517EF-BF50-07F1-7027-A8A2AEED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AD2FD-0719-49CD-F708-6A2AFC49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82EC9-0117-2F6B-66A7-20D952760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2A4CE-D34D-2496-25C9-DECC37F91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610C-5A66-5600-20DA-E55A0AE50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95AD-B399-C747-B258-DD5FD9445A8D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C3CDE-F57C-A8A9-EC57-A803E0202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4F969-1CD6-2CB7-3C06-E70B2E594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51F9-4D67-3841-8E59-A3541A74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3.pn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3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symyth.github.io/papers/from_language_models_to_language_agents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rulegreen.github.io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3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3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AFEB1-AEFB-852D-6F8B-7C25C0B32F67}"/>
              </a:ext>
            </a:extLst>
          </p:cNvPr>
          <p:cNvCxnSpPr>
            <a:cxnSpLocks/>
          </p:cNvCxnSpPr>
          <p:nvPr/>
        </p:nvCxnSpPr>
        <p:spPr>
          <a:xfrm>
            <a:off x="639191" y="2107661"/>
            <a:ext cx="1048600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948D18-C860-30DF-D1DB-CEF44D37AD6B}"/>
              </a:ext>
            </a:extLst>
          </p:cNvPr>
          <p:cNvCxnSpPr>
            <a:cxnSpLocks/>
          </p:cNvCxnSpPr>
          <p:nvPr/>
        </p:nvCxnSpPr>
        <p:spPr>
          <a:xfrm>
            <a:off x="639191" y="842245"/>
            <a:ext cx="1048600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Subtitle 5">
            <a:extLst>
              <a:ext uri="{FF2B5EF4-FFF2-40B4-BE49-F238E27FC236}">
                <a16:creationId xmlns:a16="http://schemas.microsoft.com/office/drawing/2014/main" id="{17EAB822-CFCB-B52A-8D77-CB3D35E7C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931" y="2584388"/>
            <a:ext cx="8236339" cy="1515478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Bell MT" panose="02020503060305020303" pitchFamily="18" charset="77"/>
              </a:rPr>
              <a:t>Hongru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WANG</a:t>
            </a:r>
          </a:p>
          <a:p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Chinese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University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Hong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Kong</a:t>
            </a:r>
          </a:p>
          <a:p>
            <a:r>
              <a:rPr lang="en-US" altLang="zh-CN" sz="2000" dirty="0">
                <a:latin typeface="Bell MT" panose="02020503060305020303" pitchFamily="18" charset="77"/>
              </a:rPr>
              <a:t>Supervisor: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Prof.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Kam-Fai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Wong</a:t>
            </a:r>
          </a:p>
        </p:txBody>
      </p:sp>
      <p:pic>
        <p:nvPicPr>
          <p:cNvPr id="7" name="Picture 2" descr="Chinese University of Hong Kong - Wikipedia">
            <a:extLst>
              <a:ext uri="{FF2B5EF4-FFF2-40B4-BE49-F238E27FC236}">
                <a16:creationId xmlns:a16="http://schemas.microsoft.com/office/drawing/2014/main" id="{EAA729D8-60A1-2C2F-BE92-F210E8F0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5" y="4576593"/>
            <a:ext cx="1637661" cy="12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936FB1-054A-AE61-0EAB-591C0FB7071B}"/>
              </a:ext>
            </a:extLst>
          </p:cNvPr>
          <p:cNvSpPr txBox="1"/>
          <p:nvPr/>
        </p:nvSpPr>
        <p:spPr>
          <a:xfrm>
            <a:off x="329963" y="1089048"/>
            <a:ext cx="11104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Bell MT" panose="02020503060305020303" pitchFamily="18" charset="77"/>
              </a:rPr>
              <a:t>(Large)</a:t>
            </a:r>
            <a:r>
              <a:rPr lang="zh-CN" altLang="en-US" sz="4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HK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Language Mode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l-based</a:t>
            </a:r>
            <a:r>
              <a:rPr lang="zh-CN" altLang="en-US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Dialogue</a:t>
            </a:r>
            <a:r>
              <a:rPr lang="zh-CN" altLang="en-US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System</a:t>
            </a:r>
            <a:endParaRPr lang="en-HK" sz="4000" b="1" i="0" dirty="0">
              <a:solidFill>
                <a:srgbClr val="374151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3074" name="Picture 2" descr="Committee - AI@FinTech 2019">
            <a:extLst>
              <a:ext uri="{FF2B5EF4-FFF2-40B4-BE49-F238E27FC236}">
                <a16:creationId xmlns:a16="http://schemas.microsoft.com/office/drawing/2014/main" id="{4F81CD86-06D7-9922-16E2-8D480AED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78" y="4646979"/>
            <a:ext cx="2787465" cy="1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38331A-19AF-E0D7-85DA-EE47BF6D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92" y="4692668"/>
            <a:ext cx="1284202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@huawei-noah">
            <a:extLst>
              <a:ext uri="{FF2B5EF4-FFF2-40B4-BE49-F238E27FC236}">
                <a16:creationId xmlns:a16="http://schemas.microsoft.com/office/drawing/2014/main" id="{78A0DB07-DBE8-CED9-4459-1CAC2EAE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43" y="4576593"/>
            <a:ext cx="1299727" cy="12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3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2EACEF-7534-92DF-9EAC-CDB8DFABF19E}"/>
              </a:ext>
            </a:extLst>
          </p:cNvPr>
          <p:cNvSpPr txBox="1"/>
          <p:nvPr/>
        </p:nvSpPr>
        <p:spPr>
          <a:xfrm>
            <a:off x="809898" y="982598"/>
            <a:ext cx="113821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We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formulate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multi-step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reasoning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problem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alleviated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by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CoT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which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not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explored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dialogue.</a:t>
            </a:r>
            <a:endParaRPr lang="en-US" strike="sngStrike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First, infer and trace the core of the user's question or concern.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Then, plan a response that takes into account their 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status</a:t>
            </a:r>
            <a:r>
              <a:rPr lang="zh-CN" altLang="en-US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like</a:t>
            </a:r>
            <a:r>
              <a:rPr lang="zh-CN" altLang="en-US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 </a:t>
            </a: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emotional state and psychological well-being.</a:t>
            </a:r>
            <a:r>
              <a:rPr lang="zh-CN" altLang="en-US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（</a:t>
            </a: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optional)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……</a:t>
            </a:r>
            <a:r>
              <a:rPr lang="zh-CN" altLang="en-US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(optional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)</a:t>
            </a: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Finally, generate a personalized dialogue response.</a:t>
            </a:r>
            <a:endParaRPr lang="en-US" sz="1600" dirty="0">
              <a:solidFill>
                <a:schemeClr val="bg2">
                  <a:lumMod val="90000"/>
                </a:schemeClr>
              </a:solidFill>
              <a:latin typeface="Bell MT" panose="02020503060305020303" pitchFamily="18" charset="77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DD2F9CE6-993E-FB3F-AA12-838E0F2A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16" y="2588832"/>
            <a:ext cx="7782559" cy="39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1FC2F-0703-D5D4-A288-83F95D0CA8A5}"/>
              </a:ext>
            </a:extLst>
          </p:cNvPr>
          <p:cNvSpPr/>
          <p:nvPr/>
        </p:nvSpPr>
        <p:spPr>
          <a:xfrm>
            <a:off x="2501660" y="5978106"/>
            <a:ext cx="6685472" cy="593776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3B28F-21EE-6CB6-47D4-D4E2A5AA1FEC}"/>
              </a:ext>
            </a:extLst>
          </p:cNvPr>
          <p:cNvSpPr txBox="1"/>
          <p:nvPr/>
        </p:nvSpPr>
        <p:spPr>
          <a:xfrm>
            <a:off x="-180752" y="-3688"/>
            <a:ext cx="48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Multi-step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09863254-5859-2589-1E34-996A7DFC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D7EF0CE-BAC0-A4CF-085F-E39AB87C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7D7B5-4DEB-F312-45B8-F450A08973F9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5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2EACEF-7534-92DF-9EAC-CDB8DFABF19E}"/>
              </a:ext>
            </a:extLst>
          </p:cNvPr>
          <p:cNvSpPr txBox="1"/>
          <p:nvPr/>
        </p:nvSpPr>
        <p:spPr>
          <a:xfrm>
            <a:off x="785556" y="1038896"/>
            <a:ext cx="120120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We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formulate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multi-step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reasoning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problem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alleviated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by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CoT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which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not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explored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dialogue.</a:t>
            </a:r>
            <a:endParaRPr lang="en-US" strike="sngStrike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First, infer and trace the core of the user's question or concern.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effectLst/>
                <a:latin typeface="Bell MT" panose="02020503060305020303" pitchFamily="18" charset="77"/>
              </a:rPr>
              <a:t>Then, plan a response that takes into account their </a:t>
            </a:r>
            <a:r>
              <a:rPr lang="en-US" altLang="zh-CN" sz="1600" b="1" dirty="0">
                <a:latin typeface="Bell MT" panose="02020503060305020303" pitchFamily="18" charset="77"/>
              </a:rPr>
              <a:t>status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latin typeface="Bell MT" panose="02020503060305020303" pitchFamily="18" charset="77"/>
              </a:rPr>
              <a:t>like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HK" sz="1600" b="1" i="0" dirty="0">
                <a:effectLst/>
                <a:latin typeface="Bell MT" panose="02020503060305020303" pitchFamily="18" charset="77"/>
              </a:rPr>
              <a:t>emotional state and psychological well-being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Bell MT" panose="02020503060305020303" pitchFamily="18" charset="77"/>
              </a:rPr>
              <a:t>(</a:t>
            </a: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optional)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……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(optional</a:t>
            </a:r>
            <a:r>
              <a:rPr lang="en-US" altLang="zh-CN" sz="1600" b="1" dirty="0">
                <a:solidFill>
                  <a:srgbClr val="C00000"/>
                </a:solidFill>
                <a:latin typeface="Bell MT" panose="02020503060305020303" pitchFamily="18" charset="77"/>
              </a:rPr>
              <a:t>)</a:t>
            </a:r>
            <a:r>
              <a:rPr lang="en-HK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Finally, generate a personalized dialogue response.</a:t>
            </a:r>
            <a:endParaRPr lang="en-US" sz="1600" dirty="0">
              <a:solidFill>
                <a:schemeClr val="bg2">
                  <a:lumMod val="90000"/>
                </a:schemeClr>
              </a:solidFill>
              <a:latin typeface="Bell MT" panose="02020503060305020303" pitchFamily="18" charset="77"/>
            </a:endParaRPr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BF6FF7A5-0A9D-9FBC-6844-ADBAB570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63" y="2512622"/>
            <a:ext cx="8062673" cy="39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1FC2F-0703-D5D4-A288-83F95D0CA8A5}"/>
              </a:ext>
            </a:extLst>
          </p:cNvPr>
          <p:cNvSpPr/>
          <p:nvPr/>
        </p:nvSpPr>
        <p:spPr>
          <a:xfrm>
            <a:off x="2429469" y="3888350"/>
            <a:ext cx="7732701" cy="258942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5A046-006A-4705-55DE-3A5F97889906}"/>
              </a:ext>
            </a:extLst>
          </p:cNvPr>
          <p:cNvSpPr txBox="1"/>
          <p:nvPr/>
        </p:nvSpPr>
        <p:spPr>
          <a:xfrm>
            <a:off x="-180752" y="-3688"/>
            <a:ext cx="48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Multi-step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ACE60E2A-114D-1E42-E0E1-68C207D66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0D20FC8-C257-4EEA-F8C2-13399394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5A580-0481-DCF6-B58B-700EB4E62C3B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3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2EACEF-7534-92DF-9EAC-CDB8DFABF19E}"/>
              </a:ext>
            </a:extLst>
          </p:cNvPr>
          <p:cNvSpPr txBox="1"/>
          <p:nvPr/>
        </p:nvSpPr>
        <p:spPr>
          <a:xfrm>
            <a:off x="785556" y="1038896"/>
            <a:ext cx="120120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We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formulate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multi-step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reasoning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problem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alleviated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by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CoT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which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not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explored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dialogue.</a:t>
            </a:r>
            <a:endParaRPr lang="en-US" strike="sngStrike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First, infer and trace the core of the user's question or concern.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Then, plan a response that takes into account their </a:t>
            </a:r>
            <a:r>
              <a:rPr lang="en-US" altLang="zh-CN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status</a:t>
            </a:r>
            <a:r>
              <a:rPr lang="zh-CN" altLang="en-US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like</a:t>
            </a:r>
            <a:r>
              <a:rPr lang="zh-CN" altLang="en-US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HK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emotional state and psychological well-being</a:t>
            </a:r>
            <a:r>
              <a:rPr lang="zh-CN" altLang="en-US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(</a:t>
            </a:r>
            <a:r>
              <a:rPr lang="en-US" altLang="zh-CN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optional)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……</a:t>
            </a:r>
            <a:r>
              <a:rPr lang="zh-CN" altLang="en-US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(optional</a:t>
            </a:r>
            <a:r>
              <a:rPr lang="en-US" altLang="zh-CN" sz="1600" b="1" dirty="0">
                <a:solidFill>
                  <a:schemeClr val="bg2"/>
                </a:solidFill>
                <a:latin typeface="Bell MT" panose="02020503060305020303" pitchFamily="18" charset="77"/>
              </a:rPr>
              <a:t>)</a:t>
            </a:r>
            <a:r>
              <a:rPr lang="en-HK" sz="1600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effectLst/>
                <a:latin typeface="Bell MT" panose="02020503060305020303" pitchFamily="18" charset="77"/>
              </a:rPr>
              <a:t>Finally, generate a personalized dialogue response.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5A046-006A-4705-55DE-3A5F97889906}"/>
              </a:ext>
            </a:extLst>
          </p:cNvPr>
          <p:cNvSpPr txBox="1"/>
          <p:nvPr/>
        </p:nvSpPr>
        <p:spPr>
          <a:xfrm>
            <a:off x="-180752" y="-3688"/>
            <a:ext cx="48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Multi-step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ACE60E2A-114D-1E42-E0E1-68C207D6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0D20FC8-C257-4EEA-F8C2-13399394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5A580-0481-DCF6-B58B-700EB4E62C3B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2BBD72E-9077-7272-E504-42991CF29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352" y="2433749"/>
            <a:ext cx="5109919" cy="40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5B1EB4-4387-99AF-0FCF-967F8E74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1" y="967838"/>
            <a:ext cx="11123957" cy="5867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02E13-46A6-795A-93DC-5152AE3597C1}"/>
              </a:ext>
            </a:extLst>
          </p:cNvPr>
          <p:cNvSpPr txBox="1"/>
          <p:nvPr/>
        </p:nvSpPr>
        <p:spPr>
          <a:xfrm>
            <a:off x="0" y="95765"/>
            <a:ext cx="247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Cue-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273A6A5-46B1-D917-D40D-C2CA933E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446554-23DE-12DF-A859-80D4854B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0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202E13-46A6-795A-93DC-5152AE3597C1}"/>
              </a:ext>
            </a:extLst>
          </p:cNvPr>
          <p:cNvSpPr txBox="1"/>
          <p:nvPr/>
        </p:nvSpPr>
        <p:spPr>
          <a:xfrm>
            <a:off x="1" y="95765"/>
            <a:ext cx="4591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Cue-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(Few-shot)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273A6A5-46B1-D917-D40D-C2CA933E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446554-23DE-12DF-A859-80D4854B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3AF74-D7FB-095E-C5A4-76B7D7AD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67" y="1268727"/>
            <a:ext cx="4468720" cy="4812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DD2A7-011E-4A8E-7AA2-2617B9350DC7}"/>
              </a:ext>
            </a:extLst>
          </p:cNvPr>
          <p:cNvSpPr txBox="1"/>
          <p:nvPr/>
        </p:nvSpPr>
        <p:spPr>
          <a:xfrm>
            <a:off x="5464371" y="1557379"/>
            <a:ext cx="65294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HK" dirty="0">
                <a:latin typeface="Bell MT" panose="02020503060305020303" pitchFamily="18" charset="77"/>
              </a:rPr>
              <a:t>Since there are multiple steps,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we design different selection strategies for each step</a:t>
            </a:r>
            <a:r>
              <a:rPr lang="en-HK" dirty="0">
                <a:latin typeface="Bell MT" panose="02020503060305020303" pitchFamily="18" charset="77"/>
              </a:rPr>
              <a:t>. Specifically, we first select demonstrations (c, s) according to dialogue context to infer status, and then select demonstrations (c, s, r) according to user status.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one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hand,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all intermediate reasoning results can be utilized as a criterion to select demonstration</a:t>
            </a:r>
            <a:r>
              <a:rPr lang="en-HK" dirty="0">
                <a:latin typeface="Bell MT" panose="02020503060305020303" pitchFamily="18" charset="77"/>
              </a:rPr>
              <a:t>s, providing additional signals for the latter reasoning</a:t>
            </a:r>
            <a:r>
              <a:rPr lang="en-US" altLang="zh-CN" dirty="0">
                <a:latin typeface="Bell MT" panose="02020503060305020303" pitchFamily="18" charset="77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other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hand,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</a:t>
            </a:r>
            <a:r>
              <a:rPr lang="en-HK" dirty="0">
                <a:latin typeface="Bell MT" panose="02020503060305020303" pitchFamily="18" charset="77"/>
              </a:rPr>
              <a:t>t is convenient to process these intermediate outputs,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allowing for actions such as incorporating user profiles for personalization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or filtering out erroneous reasoning results</a:t>
            </a:r>
            <a:r>
              <a:rPr lang="en-HK" dirty="0">
                <a:latin typeface="Bell MT" panose="02020503060305020303" pitchFamily="18" charset="77"/>
              </a:rPr>
              <a:t>. These intermediate outputs can also be stored for future use, enabling their utilization for various purposes.</a:t>
            </a:r>
            <a:endParaRPr lang="en-US" dirty="0"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8432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B1546-BEAB-E9DF-908C-EA20D228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57" y="3223869"/>
            <a:ext cx="4734102" cy="1409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2918AE-FF7A-D294-9DBE-D6A4E913DD24}"/>
              </a:ext>
            </a:extLst>
          </p:cNvPr>
          <p:cNvSpPr txBox="1"/>
          <p:nvPr/>
        </p:nvSpPr>
        <p:spPr>
          <a:xfrm>
            <a:off x="6547843" y="1841443"/>
            <a:ext cx="5145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Personality: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 err="1">
                <a:latin typeface="Bell MT" panose="02020503060305020303" pitchFamily="18" charset="77"/>
              </a:rPr>
              <a:t>Zhihu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Quora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(Self-built)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0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Emotion: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D4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ED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0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Psychology: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 err="1">
                <a:latin typeface="Bell MT" panose="02020503060305020303" pitchFamily="18" charset="77"/>
              </a:rPr>
              <a:t>PsyQA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EMH</a:t>
            </a:r>
            <a:endParaRPr lang="en-US" sz="2000" dirty="0">
              <a:latin typeface="Bell MT" panose="020205030603050203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EC9C5-CC2F-8D19-1379-5EC5CFF5FAEF}"/>
              </a:ext>
            </a:extLst>
          </p:cNvPr>
          <p:cNvSpPr txBox="1"/>
          <p:nvPr/>
        </p:nvSpPr>
        <p:spPr>
          <a:xfrm>
            <a:off x="6096000" y="1179454"/>
            <a:ext cx="580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Three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major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linguistic cues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are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considered: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AA35D-6C7C-28E5-E972-7CA81D19366E}"/>
              </a:ext>
            </a:extLst>
          </p:cNvPr>
          <p:cNvSpPr txBox="1"/>
          <p:nvPr/>
        </p:nvSpPr>
        <p:spPr>
          <a:xfrm>
            <a:off x="146737" y="75812"/>
            <a:ext cx="279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81639F7-E0A0-A8F4-0120-CC9AF63B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94EF3E8-EE3D-FE37-BCF7-8A72B45D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5F4772-161F-6500-4C84-EFED731F4301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589342-6EB4-CA9D-A110-D804189B6490}"/>
              </a:ext>
            </a:extLst>
          </p:cNvPr>
          <p:cNvSpPr txBox="1"/>
          <p:nvPr/>
        </p:nvSpPr>
        <p:spPr>
          <a:xfrm>
            <a:off x="6049915" y="3734539"/>
            <a:ext cx="5613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Settings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altLang="zh-CN" sz="2000" b="1" dirty="0">
                <a:latin typeface="Bell MT" panose="02020503060305020303" pitchFamily="18" charset="77"/>
              </a:rPr>
              <a:t>Z</a:t>
            </a:r>
            <a:r>
              <a:rPr lang="en-US" altLang="zh-CN" sz="2000" b="1" dirty="0" err="1">
                <a:latin typeface="Bell MT" panose="02020503060305020303" pitchFamily="18" charset="77"/>
              </a:rPr>
              <a:t>ero</a:t>
            </a:r>
            <a:r>
              <a:rPr lang="en-US" altLang="zh-CN" sz="2000" b="1" dirty="0">
                <a:latin typeface="Bell MT" panose="02020503060305020303" pitchFamily="18" charset="77"/>
              </a:rPr>
              <a:t>-shot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One-shot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demonstration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selection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M-Cue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according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status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2</a:t>
            </a:r>
            <a:r>
              <a:rPr lang="en-US" altLang="zh-CN" sz="2000" baseline="30000" dirty="0">
                <a:latin typeface="Bell MT" panose="02020503060305020303" pitchFamily="18" charset="77"/>
              </a:rPr>
              <a:t>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step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Random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Top-1</a:t>
            </a:r>
          </a:p>
        </p:txBody>
      </p:sp>
    </p:spTree>
    <p:extLst>
      <p:ext uri="{BB962C8B-B14F-4D97-AF65-F5344CB8AC3E}">
        <p14:creationId xmlns:p14="http://schemas.microsoft.com/office/powerpoint/2010/main" val="56467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8D3D6F-6018-50EC-A85F-7E6E1AF0F188}"/>
              </a:ext>
            </a:extLst>
          </p:cNvPr>
          <p:cNvSpPr txBox="1"/>
          <p:nvPr/>
        </p:nvSpPr>
        <p:spPr>
          <a:xfrm>
            <a:off x="933651" y="991402"/>
            <a:ext cx="10844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both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are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better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Standard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Prompting,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more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general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and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robust</a:t>
            </a:r>
            <a:endParaRPr lang="en-HK" altLang="zh-CN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Chinese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LLMs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BELLE</a:t>
            </a:r>
            <a:r>
              <a:rPr lang="zh-CN" altLang="en-US" dirty="0">
                <a:latin typeface="Bell MT" panose="02020503060305020303" pitchFamily="18" charset="77"/>
              </a:rPr>
              <a:t>：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low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long-context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understanding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ability</a:t>
            </a:r>
            <a:r>
              <a:rPr lang="en-US" altLang="zh-CN" dirty="0">
                <a:latin typeface="Bell MT" panose="02020503060305020303" pitchFamily="18" charset="77"/>
              </a:rPr>
              <a:t>;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middle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instruction-following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 err="1">
                <a:latin typeface="Bell MT" panose="02020503060305020303" pitchFamily="18" charset="77"/>
              </a:rPr>
              <a:t>ChatGLM</a:t>
            </a:r>
            <a:r>
              <a:rPr lang="en-US" altLang="zh-CN" dirty="0">
                <a:latin typeface="Bell MT" panose="02020503060305020303" pitchFamily="18" charset="77"/>
              </a:rPr>
              <a:t>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middle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long-context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understanding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ability;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low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instruction-following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 err="1">
                <a:latin typeface="Bell MT" panose="02020503060305020303" pitchFamily="18" charset="77"/>
              </a:rPr>
              <a:t>ChatGPT</a:t>
            </a:r>
            <a:r>
              <a:rPr lang="en-US" altLang="zh-CN" dirty="0">
                <a:latin typeface="Bell MT" panose="02020503060305020303" pitchFamily="18" charset="77"/>
              </a:rPr>
              <a:t>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both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high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English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LLMs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…….</a:t>
            </a:r>
            <a:endParaRPr lang="en-US" dirty="0">
              <a:latin typeface="Bell MT" panose="0202050306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533DA-C482-5F67-0E0E-E5E98C61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18" y="2627733"/>
            <a:ext cx="4059853" cy="423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A87C7-77E1-5F0D-9186-FB3CF27E8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785" y="2477064"/>
            <a:ext cx="4079970" cy="4322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80644F-FB6D-6E8D-DB91-6E87085485D3}"/>
              </a:ext>
            </a:extLst>
          </p:cNvPr>
          <p:cNvSpPr txBox="1"/>
          <p:nvPr/>
        </p:nvSpPr>
        <p:spPr>
          <a:xfrm>
            <a:off x="0" y="98701"/>
            <a:ext cx="298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434208D9-404E-C252-94CA-6AA12F4C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12B55-AB87-0671-BF65-7169E4B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D2EAE-80D2-817A-24C8-8878BCB8AF82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80644F-FB6D-6E8D-DB91-6E87085485D3}"/>
              </a:ext>
            </a:extLst>
          </p:cNvPr>
          <p:cNvSpPr txBox="1"/>
          <p:nvPr/>
        </p:nvSpPr>
        <p:spPr>
          <a:xfrm>
            <a:off x="0" y="98701"/>
            <a:ext cx="543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434208D9-404E-C252-94CA-6AA12F4C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12B55-AB87-0671-BF65-7169E4B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D2EAE-80D2-817A-24C8-8878BCB8AF82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2DA8D8-461E-69FD-3E42-B346953B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39" y="1896435"/>
            <a:ext cx="5990191" cy="2861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D2FEF3-2A36-1CED-0352-676410CBDBA1}"/>
              </a:ext>
            </a:extLst>
          </p:cNvPr>
          <p:cNvSpPr txBox="1"/>
          <p:nvPr/>
        </p:nvSpPr>
        <p:spPr>
          <a:xfrm>
            <a:off x="6635003" y="2034685"/>
            <a:ext cx="55569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1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(orange):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Directly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extend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the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capability of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 err="1">
                <a:latin typeface="Bell MT" panose="02020503060305020303" pitchFamily="18" charset="77"/>
              </a:rPr>
              <a:t>ChatGPT</a:t>
            </a:r>
            <a:r>
              <a:rPr lang="en-US" altLang="zh-CN" sz="1800" dirty="0">
                <a:latin typeface="Bell MT" panose="02020503060305020303" pitchFamily="18" charset="77"/>
              </a:rPr>
              <a:t>.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      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GPT-4,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Claude,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Bard,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……</a:t>
            </a:r>
            <a:endParaRPr lang="en-HK" altLang="zh-CN" sz="18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HK" altLang="zh-CN" sz="18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2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(green):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Continually train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current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Chinese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LLMs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on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more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multi-lingual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corpus.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18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3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(blue):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Continually train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current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English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LLMs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on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more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multi-lingual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corpus.</a:t>
            </a:r>
            <a:r>
              <a:rPr lang="zh-CN" altLang="en-US" sz="1800" dirty="0">
                <a:latin typeface="Bell MT" panose="02020503060305020303" pitchFamily="18" charset="77"/>
              </a:rPr>
              <a:t>  </a:t>
            </a:r>
            <a:r>
              <a:rPr lang="zh-CN" altLang="en-US" sz="1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Chinese-</a:t>
            </a:r>
            <a:r>
              <a:rPr lang="en-US" altLang="zh-CN" sz="1800" b="1" dirty="0" err="1">
                <a:solidFill>
                  <a:schemeClr val="accent1"/>
                </a:solidFill>
                <a:latin typeface="Bell MT" panose="02020503060305020303" pitchFamily="18" charset="77"/>
              </a:rPr>
              <a:t>LLaMA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Chinese-Vicuna,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449B1-F4BA-EB8A-D8B3-FB1D36E394B8}"/>
              </a:ext>
            </a:extLst>
          </p:cNvPr>
          <p:cNvSpPr txBox="1"/>
          <p:nvPr/>
        </p:nvSpPr>
        <p:spPr>
          <a:xfrm>
            <a:off x="3046880" y="5190129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More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analysis,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case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studies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be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found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in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paper!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Demo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be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accessed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in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 err="1">
                <a:solidFill>
                  <a:srgbClr val="C00000"/>
                </a:solidFill>
                <a:latin typeface="Bell MT" panose="02020503060305020303" pitchFamily="18" charset="77"/>
              </a:rPr>
              <a:t>Github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!!!</a:t>
            </a:r>
            <a:endParaRPr lang="en-US" sz="18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544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80644F-FB6D-6E8D-DB91-6E87085485D3}"/>
              </a:ext>
            </a:extLst>
          </p:cNvPr>
          <p:cNvSpPr txBox="1"/>
          <p:nvPr/>
        </p:nvSpPr>
        <p:spPr>
          <a:xfrm>
            <a:off x="0" y="98701"/>
            <a:ext cx="29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434208D9-404E-C252-94CA-6AA12F4C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12B55-AB87-0671-BF65-7169E4B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D2EAE-80D2-817A-24C8-8878BCB8AF82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1E9ACF6-A3CB-E0ED-52D0-0E1BC37A1A0E}"/>
              </a:ext>
            </a:extLst>
          </p:cNvPr>
          <p:cNvSpPr txBox="1"/>
          <p:nvPr/>
        </p:nvSpPr>
        <p:spPr>
          <a:xfrm>
            <a:off x="874058" y="1371600"/>
            <a:ext cx="107710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W</a:t>
            </a:r>
            <a:r>
              <a:rPr lang="en-HK" sz="2400" dirty="0">
                <a:latin typeface="Bell MT" panose="02020503060305020303" pitchFamily="18" charset="77"/>
              </a:rPr>
              <a:t>e build a benchmark to evaluate the </a:t>
            </a:r>
            <a:r>
              <a:rPr lang="en-HK" sz="2400" b="1" dirty="0">
                <a:latin typeface="Bell MT" panose="02020503060305020303" pitchFamily="18" charset="77"/>
              </a:rPr>
              <a:t>helpfulness</a:t>
            </a:r>
            <a:r>
              <a:rPr lang="en-HK" sz="2400" dirty="0">
                <a:latin typeface="Bell MT" panose="02020503060305020303" pitchFamily="18" charset="77"/>
              </a:rPr>
              <a:t> and </a:t>
            </a:r>
            <a:r>
              <a:rPr lang="en-HK" sz="2400" b="1" dirty="0">
                <a:latin typeface="Bell MT" panose="02020503060305020303" pitchFamily="18" charset="77"/>
              </a:rPr>
              <a:t>acceptability</a:t>
            </a:r>
            <a:r>
              <a:rPr lang="en-HK" sz="2400" dirty="0">
                <a:latin typeface="Bell MT" panose="02020503060305020303" pitchFamily="18" charset="77"/>
              </a:rPr>
              <a:t> of responses generated by current LLMs, considering </a:t>
            </a:r>
            <a:r>
              <a:rPr lang="en-HK" sz="2400" b="1" dirty="0">
                <a:latin typeface="Bell MT" panose="02020503060305020303" pitchFamily="18" charset="77"/>
              </a:rPr>
              <a:t>three major linguistic cues </a:t>
            </a:r>
            <a:r>
              <a:rPr lang="en-HK" sz="2400" dirty="0">
                <a:latin typeface="Bell MT" panose="02020503060305020303" pitchFamily="18" charset="77"/>
              </a:rPr>
              <a:t>of user statuses. </a:t>
            </a:r>
          </a:p>
          <a:p>
            <a:pPr marL="285750" indent="-285750">
              <a:buFont typeface="Wingdings" pitchFamily="2" charset="2"/>
              <a:buChar char="§"/>
            </a:pPr>
            <a:endParaRPr lang="en-HK" sz="24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We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leverage the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strong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reasoning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capability of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LLMs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by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proposing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HK" sz="2400" dirty="0">
                <a:latin typeface="Bell MT" panose="02020503060305020303" pitchFamily="18" charset="77"/>
              </a:rPr>
              <a:t>a </a:t>
            </a:r>
            <a:r>
              <a:rPr lang="en-HK" sz="2400" b="1" dirty="0">
                <a:latin typeface="Bell MT" panose="02020503060305020303" pitchFamily="18" charset="77"/>
              </a:rPr>
              <a:t>Cue-</a:t>
            </a:r>
            <a:r>
              <a:rPr lang="en-HK" sz="2400" b="1" dirty="0" err="1">
                <a:latin typeface="Bell MT" panose="02020503060305020303" pitchFamily="18" charset="77"/>
              </a:rPr>
              <a:t>CoT</a:t>
            </a:r>
            <a:r>
              <a:rPr lang="en-HK" sz="2400" dirty="0">
                <a:latin typeface="Bell MT" panose="02020503060305020303" pitchFamily="18" charset="77"/>
              </a:rPr>
              <a:t> to trace the status of users, decomposing the response generation into multiple reasoning steps.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It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can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be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applied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into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different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downstream tasks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and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applications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with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multiple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intermediate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results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as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demonstration selection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criterion.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HK" sz="2400" dirty="0">
                <a:latin typeface="Bell MT" panose="02020503060305020303" pitchFamily="18" charset="77"/>
              </a:rPr>
              <a:t>Experimental results demonstrate the superior performance of our method on</a:t>
            </a:r>
            <a:r>
              <a:rPr lang="en-HK" sz="2400" b="1" dirty="0">
                <a:latin typeface="Bell MT" panose="02020503060305020303" pitchFamily="18" charset="77"/>
              </a:rPr>
              <a:t> 6 datasets under both zero-shot and one-shot settings</a:t>
            </a:r>
            <a:r>
              <a:rPr lang="en-HK" sz="2400" dirty="0">
                <a:latin typeface="Bell MT" panose="02020503060305020303" pitchFamily="18" charset="77"/>
              </a:rPr>
              <a:t>. We hope the release of our work can shed some light on the evaluation and development of LLMs.</a:t>
            </a:r>
            <a:endParaRPr lang="en-US" sz="2400" dirty="0"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465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833403" y="4229225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7017643" y="4188554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66" y="2364114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5855" y="4017124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5855" y="5025383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4722" y="4399782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989555" y="3995919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928680" y="4385061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943379" y="5041260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90" y="3802768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322492" y="3776161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996504" y="4778735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74" y="4858211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919421" y="4598442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456628" y="4440181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938679" y="5191112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192348" y="4595614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1929" y="4399782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83" y="4188554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1360" y="4344726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620331" y="4595614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690757" y="3254746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960233" y="3144747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846396" y="3255175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912423" y="3725284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111374" y="3725284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182310" y="3733983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233238" y="3186357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784064" y="1746998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09" y="3650875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943379" y="3606975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62" y="4192822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186644" y="4166215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4491" y="3626276"/>
            <a:ext cx="624609" cy="6246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630137-6A1D-4DD9-CBC5-DBE4D8B409A5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SAFARI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(External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Capability 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67E920E-4E63-7266-E78F-6744A071C3D4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86BF262-FDF1-9A49-7320-4A62AF25A8F2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25321-79E3-912E-12C7-7C39DDED29EC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effectLst/>
              <a:latin typeface="Bell MT" panose="02020503060305020303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5D427-FF1D-422F-1370-C7F0DF72A1B7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10" name="Picture 9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90A10D3-0FDF-AEEB-E4DB-E623EDB9D6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FD16AEC-BEFE-E43C-231E-93C28DC1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1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F5915C-0FC2-0D3B-B343-79C6059B9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93" y="1968870"/>
            <a:ext cx="5401454" cy="2920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92DEA-D2BD-218C-00D9-38C7FCE49B0E}"/>
              </a:ext>
            </a:extLst>
          </p:cNvPr>
          <p:cNvSpPr txBox="1"/>
          <p:nvPr/>
        </p:nvSpPr>
        <p:spPr>
          <a:xfrm>
            <a:off x="6380551" y="2736500"/>
            <a:ext cx="49384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Large</a:t>
            </a:r>
            <a:r>
              <a:rPr lang="zh-CN" altLang="en-US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Language</a:t>
            </a:r>
            <a:r>
              <a:rPr lang="zh-CN" altLang="en-US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Models</a:t>
            </a:r>
            <a:r>
              <a:rPr lang="zh-CN" altLang="en-US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sz="2000" b="1" i="0" dirty="0" err="1">
                <a:effectLst/>
                <a:latin typeface="Bell MT" panose="02020503060305020303" pitchFamily="18" charset="77"/>
              </a:rPr>
              <a:t>ChatGPT</a:t>
            </a:r>
            <a:r>
              <a:rPr lang="en-US" altLang="zh-CN" sz="2000" b="1" i="0" dirty="0">
                <a:effectLst/>
                <a:latin typeface="Bell MT" panose="02020503060305020303" pitchFamily="18" charset="77"/>
              </a:rPr>
              <a:t>,</a:t>
            </a:r>
            <a:r>
              <a:rPr lang="zh-CN" altLang="en-US" sz="20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000" b="1" i="0" dirty="0" err="1">
                <a:effectLst/>
                <a:latin typeface="Bell MT" panose="02020503060305020303" pitchFamily="18" charset="77"/>
              </a:rPr>
              <a:t>ChatGLM</a:t>
            </a:r>
            <a:r>
              <a:rPr lang="en-US" altLang="zh-CN" sz="2000" b="1" i="0" dirty="0">
                <a:effectLst/>
                <a:latin typeface="Bell MT" panose="02020503060305020303" pitchFamily="18" charset="77"/>
              </a:rPr>
              <a:t>,</a:t>
            </a:r>
            <a:r>
              <a:rPr lang="zh-CN" altLang="en-US" sz="20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000" b="1" i="0" dirty="0">
                <a:effectLst/>
                <a:latin typeface="Bell MT" panose="02020503060305020303" pitchFamily="18" charset="77"/>
              </a:rPr>
              <a:t>etc.)</a:t>
            </a:r>
            <a:r>
              <a:rPr lang="zh-CN" altLang="en-US" sz="20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as</a:t>
            </a:r>
            <a:r>
              <a:rPr lang="zh-CN" altLang="en-US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simplest</a:t>
            </a:r>
            <a:r>
              <a:rPr lang="zh-CN" altLang="en-US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Dialogue</a:t>
            </a:r>
            <a:r>
              <a:rPr lang="zh-CN" altLang="en-US" sz="28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System</a:t>
            </a:r>
            <a:endParaRPr lang="en-US" sz="28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3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95E3B-A7BC-4B4E-7432-A3606C1E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3" y="1520511"/>
            <a:ext cx="5741757" cy="4435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0" y="26522"/>
            <a:ext cx="628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capability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59B7B-663A-110D-2AA2-84A82BD502C7}"/>
              </a:ext>
            </a:extLst>
          </p:cNvPr>
          <p:cNvSpPr txBox="1"/>
          <p:nvPr/>
        </p:nvSpPr>
        <p:spPr>
          <a:xfrm>
            <a:off x="6717564" y="1075824"/>
            <a:ext cx="53714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Open-domain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Dialogue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System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HK" sz="2000" i="0" dirty="0">
                <a:effectLst/>
                <a:latin typeface="Bell MT" panose="02020503060305020303" pitchFamily="18" charset="77"/>
              </a:rPr>
              <a:t>requires access to various external knowledge sources to deliver </a:t>
            </a:r>
            <a:r>
              <a:rPr lang="en-HK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reliable, informative, personalized, and helpful responses</a:t>
            </a:r>
            <a:r>
              <a:rPr lang="en-US" altLang="zh-CN" sz="2000" dirty="0">
                <a:latin typeface="Bell MT" panose="02020503060305020303" pitchFamily="18" charset="77"/>
              </a:rPr>
              <a:t>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depending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which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invoked.</a:t>
            </a:r>
            <a:endParaRPr lang="en-HK" altLang="zh-CN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altLang="zh-CN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Indiscriminately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incorporating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all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bring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unnecessary computing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cost</a:t>
            </a:r>
            <a:r>
              <a:rPr lang="en-US" altLang="zh-CN" sz="2000" dirty="0">
                <a:latin typeface="Bell MT" panose="02020503060305020303" pitchFamily="18" charset="77"/>
              </a:rPr>
              <a:t>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sometimes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does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not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require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external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knowledge.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HK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interdependence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different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external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brings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new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challenges,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while ignoring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complex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relationship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different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leads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sub-optimal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performance.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000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53755D-6652-C600-53EA-0E90E39C38C7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6B0C1DC-0A36-FB9D-FB01-4E86C179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776DF3-EBB9-0CD2-0123-FF25C55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53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-601200" y="102370"/>
            <a:ext cx="1087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2DC20-1D2E-78EA-E2B1-C1AD1E97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38" y="1054387"/>
            <a:ext cx="5843523" cy="5074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9CD30-7F77-56A2-521C-5C7C74E00588}"/>
              </a:ext>
            </a:extLst>
          </p:cNvPr>
          <p:cNvSpPr txBox="1"/>
          <p:nvPr/>
        </p:nvSpPr>
        <p:spPr>
          <a:xfrm>
            <a:off x="648542" y="6168930"/>
            <a:ext cx="11384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Bell MT" panose="02020503060305020303" pitchFamily="18" charset="77"/>
              </a:rPr>
              <a:t>How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to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infuse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these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different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knowledge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{Document,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Persona,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Memory}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with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dependency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into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one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framework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?</a:t>
            </a:r>
            <a:endParaRPr lang="en-US" b="1" dirty="0">
              <a:latin typeface="Bell MT" panose="02020503060305020303" pitchFamily="18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069012-5B29-AFCB-6C47-F648FC4589BF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AD14FB9-C711-A124-1DD9-F8B8633E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6B387D-935C-CD54-BADB-7B387C17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4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0" y="8089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54A2DE-3E7C-2B3A-D1E7-238253A8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83" y="1017463"/>
            <a:ext cx="4765128" cy="5247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6431E-CC95-D0D7-86D0-E939F6E20A97}"/>
              </a:ext>
            </a:extLst>
          </p:cNvPr>
          <p:cNvSpPr txBox="1"/>
          <p:nvPr/>
        </p:nvSpPr>
        <p:spPr>
          <a:xfrm>
            <a:off x="5754120" y="1225591"/>
            <a:ext cx="63043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Planning: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make </a:t>
            </a:r>
            <a:r>
              <a:rPr lang="en-HK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a series of decision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determine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whether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or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not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use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knowledge,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which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when.</a:t>
            </a:r>
            <a:endParaRPr lang="en-HK" altLang="zh-CN" sz="2000" dirty="0">
              <a:latin typeface="Bell MT" panose="02020503060305020303" pitchFamily="18" charset="77"/>
            </a:endParaRPr>
          </a:p>
          <a:p>
            <a:endParaRPr lang="en-HK" altLang="zh-CN" sz="2000" b="1" dirty="0">
              <a:latin typeface="Bell MT" panose="02020503060305020303" pitchFamily="18" charset="77"/>
            </a:endParaRPr>
          </a:p>
          <a:p>
            <a:endParaRPr lang="en-HK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Retrieval: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retrieve </a:t>
            </a:r>
            <a:r>
              <a:rPr lang="en-US" altLang="zh-CN" sz="2000" i="1" dirty="0">
                <a:latin typeface="Bell MT" panose="02020503060305020303" pitchFamily="18" charset="77"/>
              </a:rPr>
              <a:t>top-n</a:t>
            </a:r>
            <a:r>
              <a:rPr lang="zh-CN" altLang="en-US" sz="2000" i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results from local databases according to the decided used source knowledge</a:t>
            </a:r>
          </a:p>
          <a:p>
            <a:endParaRPr lang="en-HK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Assembling: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incorporate all retrieved middle results into the final response generation</a:t>
            </a:r>
            <a:endParaRPr lang="en-US" sz="2000" dirty="0">
              <a:latin typeface="Bell MT" panose="020205030603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1F4D8-F5A4-2BF6-953D-F96F3694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62" y="2104610"/>
            <a:ext cx="3622745" cy="452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1AFFA-3954-08E4-D6CD-E2F1696B0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58" y="3467637"/>
            <a:ext cx="4120802" cy="45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D2BFC-5835-F068-79F3-59B89F87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63" y="4799499"/>
            <a:ext cx="3202546" cy="449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7D4AD-7DC4-16EE-8496-6F4B92937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950" y="5397763"/>
            <a:ext cx="4321863" cy="6238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B4BC7-CEB6-98A3-67B1-8DD49B9CB824}"/>
              </a:ext>
            </a:extLst>
          </p:cNvPr>
          <p:cNvCxnSpPr/>
          <p:nvPr/>
        </p:nvCxnSpPr>
        <p:spPr>
          <a:xfrm>
            <a:off x="14985314" y="497492"/>
            <a:ext cx="0" cy="75913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1D9631-CC53-237A-A49D-3435A1D6376B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42657F4-B09D-FAD1-AD78-8B534A35D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EA58A41-BF43-631A-D01E-1CA59D27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77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118351" y="59436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916F5-645B-838C-302D-5BF718A5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1" y="3034685"/>
            <a:ext cx="5055892" cy="2766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FBB32-F6C5-8064-4AF4-90354C53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38" y="3092068"/>
            <a:ext cx="3079354" cy="2651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CE630-79B9-9701-110E-163D4930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778" y="3092068"/>
            <a:ext cx="3079353" cy="245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D856B8-EFE5-4326-02C9-F167B284DD5C}"/>
              </a:ext>
            </a:extLst>
          </p:cNvPr>
          <p:cNvSpPr txBox="1"/>
          <p:nvPr/>
        </p:nvSpPr>
        <p:spPr>
          <a:xfrm>
            <a:off x="1118770" y="1351921"/>
            <a:ext cx="8195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Supervised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SAFARI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(End-to-end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Training,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Bell MT" panose="02020503060305020303" pitchFamily="18" charset="77"/>
              </a:rPr>
              <a:t>LoRA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)</a:t>
            </a:r>
          </a:p>
          <a:p>
            <a:endParaRPr lang="en-US" sz="24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Unsupervised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SAFARI</a:t>
            </a:r>
            <a:endParaRPr lang="en-US" sz="2400" dirty="0">
              <a:latin typeface="Bell MT" panose="02020503060305020303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95E4B-1229-CAB9-4D68-8692304D9A5E}"/>
              </a:ext>
            </a:extLst>
          </p:cNvPr>
          <p:cNvCxnSpPr/>
          <p:nvPr/>
        </p:nvCxnSpPr>
        <p:spPr>
          <a:xfrm>
            <a:off x="5174243" y="2717442"/>
            <a:ext cx="0" cy="3580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1BECE77-4A4C-D7A2-2B33-6679772E1CAD}"/>
              </a:ext>
            </a:extLst>
          </p:cNvPr>
          <p:cNvSpPr txBox="1"/>
          <p:nvPr/>
        </p:nvSpPr>
        <p:spPr>
          <a:xfrm>
            <a:off x="1427956" y="5992097"/>
            <a:ext cx="216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ell MT" panose="02020503060305020303" pitchFamily="18" charset="77"/>
              </a:rPr>
              <a:t>Supervised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SAFARI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15D91-34DB-3F1F-D57D-DBAD632A6EEF}"/>
              </a:ext>
            </a:extLst>
          </p:cNvPr>
          <p:cNvSpPr txBox="1"/>
          <p:nvPr/>
        </p:nvSpPr>
        <p:spPr>
          <a:xfrm>
            <a:off x="7645925" y="5992097"/>
            <a:ext cx="258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Uns</a:t>
            </a:r>
            <a:r>
              <a:rPr lang="en-US" altLang="zh-CN" sz="1800" dirty="0">
                <a:latin typeface="Bell MT" panose="02020503060305020303" pitchFamily="18" charset="77"/>
              </a:rPr>
              <a:t>upervised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SAFARI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D69E26-6A8C-78C8-E86B-7FAC013CDBF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FA23EEA8-E3B1-F27D-EDE8-06C1BF40C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60FD55-BF0B-6795-AABA-8AF826C1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6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-7499" y="65551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B4BC7-CEB6-98A3-67B1-8DD49B9CB824}"/>
              </a:ext>
            </a:extLst>
          </p:cNvPr>
          <p:cNvCxnSpPr/>
          <p:nvPr/>
        </p:nvCxnSpPr>
        <p:spPr>
          <a:xfrm>
            <a:off x="14985314" y="497492"/>
            <a:ext cx="0" cy="75913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C083075-7323-CCF0-B82F-17BE94F3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04" y="3429000"/>
            <a:ext cx="3738235" cy="344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0F0C5-DEC8-793B-AF2B-8798525B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73" y="4140558"/>
            <a:ext cx="3197664" cy="1849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A7D14-19E1-B780-5BA3-139430C2E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471" y="3456050"/>
            <a:ext cx="3920609" cy="3218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8ABAC-1878-2E03-965D-D508F0B35C4B}"/>
              </a:ext>
            </a:extLst>
          </p:cNvPr>
          <p:cNvSpPr txBox="1"/>
          <p:nvPr/>
        </p:nvSpPr>
        <p:spPr>
          <a:xfrm>
            <a:off x="895757" y="1179747"/>
            <a:ext cx="10650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Planning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ChatGLM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BELLE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Unsupervised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ChatGPT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Others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Retrieval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DPR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RocketQAv2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BM25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Assembling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BELLE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ChatGLM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AEE9B-C80C-0F72-457C-81D21969A7EF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2A220FE-CF86-1649-05D4-0CF3DBE07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8CB7F4-5B59-1B7A-011C-86C9B253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6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0" y="0"/>
            <a:ext cx="3169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B4BC7-CEB6-98A3-67B1-8DD49B9CB824}"/>
              </a:ext>
            </a:extLst>
          </p:cNvPr>
          <p:cNvCxnSpPr/>
          <p:nvPr/>
        </p:nvCxnSpPr>
        <p:spPr>
          <a:xfrm>
            <a:off x="14985314" y="497492"/>
            <a:ext cx="0" cy="75913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C1DB1E-0553-8590-5478-FCC946E88793}"/>
              </a:ext>
            </a:extLst>
          </p:cNvPr>
          <p:cNvSpPr txBox="1"/>
          <p:nvPr/>
        </p:nvSpPr>
        <p:spPr>
          <a:xfrm>
            <a:off x="665094" y="1383599"/>
            <a:ext cx="11247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800" dirty="0">
                <a:latin typeface="Bell MT" panose="02020503060305020303" pitchFamily="18" charset="77"/>
              </a:rPr>
              <a:t>We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are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the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first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to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HK" sz="2800" dirty="0">
                <a:latin typeface="Bell MT" panose="02020503060305020303" pitchFamily="18" charset="77"/>
              </a:rPr>
              <a:t>augment the dialogue system to plan and incorporate multiple sources of knowledge into responses </a:t>
            </a:r>
            <a:r>
              <a:rPr lang="en-HK" sz="2800" b="1" dirty="0">
                <a:solidFill>
                  <a:srgbClr val="C00000"/>
                </a:solidFill>
                <a:latin typeface="Bell MT" panose="02020503060305020303" pitchFamily="18" charset="77"/>
              </a:rPr>
              <a:t>(e.g., decide whether or not require knowledge, which source to call, and when to call)</a:t>
            </a:r>
            <a:r>
              <a:rPr lang="en-US" altLang="zh-CN" sz="2800" b="1" dirty="0">
                <a:solidFill>
                  <a:srgbClr val="C00000"/>
                </a:solidFill>
                <a:latin typeface="Bell MT" panose="02020503060305020303" pitchFamily="18" charset="77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800" dirty="0">
                <a:latin typeface="Bell MT" panose="02020503060305020303" pitchFamily="18" charset="77"/>
              </a:rPr>
              <a:t>We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build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HK" sz="2800" dirty="0">
                <a:latin typeface="Bell MT" panose="02020503060305020303" pitchFamily="18" charset="77"/>
              </a:rPr>
              <a:t>a personalized knowledge-grounded dialogue dataset, KBP , where the responses are conditioned on multiple sources of knowledge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with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Bell MT" panose="02020503060305020303" pitchFamily="18" charset="77"/>
              </a:rPr>
              <a:t>dependency relationship.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800" dirty="0">
                <a:latin typeface="Bell MT" panose="02020503060305020303" pitchFamily="18" charset="77"/>
              </a:rPr>
              <a:t>We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conduct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lots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of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experiments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and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analysis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on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latest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LLMs.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More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ablation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studies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can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be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found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in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the</a:t>
            </a:r>
            <a:r>
              <a:rPr lang="zh-CN" altLang="en-US" sz="2800" dirty="0"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latin typeface="Bell MT" panose="02020503060305020303" pitchFamily="18" charset="77"/>
              </a:rPr>
              <a:t>paper.</a:t>
            </a:r>
            <a:endParaRPr lang="en-US" sz="2800" dirty="0">
              <a:latin typeface="Bell MT" panose="02020503060305020303" pitchFamily="18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4A9A29-B0F9-0E64-1C65-0E6846410F8D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FE5FDA0-D5E9-6454-50E3-8AAEC228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57173AE-06F0-3F26-D21C-C7167A66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77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ircular arrows in a circle&#10;&#10;Description automatically generated">
            <a:extLst>
              <a:ext uri="{FF2B5EF4-FFF2-40B4-BE49-F238E27FC236}">
                <a16:creationId xmlns:a16="http://schemas.microsoft.com/office/drawing/2014/main" id="{0A01E40C-D913-8B48-F5D4-B8110EE1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60" y="1887319"/>
            <a:ext cx="3459682" cy="345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734930" y="3905668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6919170" y="3864997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93" y="2040557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7382" y="3693567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382" y="4701826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249" y="4076225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891082" y="3672362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830207" y="4061504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844906" y="4717703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7" y="3479211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224019" y="3452604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898031" y="4455178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01" y="4534654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820948" y="4274885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358155" y="4116624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840206" y="4867555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093875" y="4272057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456" y="4076225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10" y="3864997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887" y="4021169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521858" y="4272057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592284" y="2931189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861760" y="2821190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747923" y="2931618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813950" y="3401727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012901" y="3401727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083837" y="3410426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134765" y="2862800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685591" y="1423441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36" y="3327318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844906" y="3283418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89" y="3869265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088171" y="3842658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TPE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(Internal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with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External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Capability)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7DD557-D6DC-C422-5AFA-7761B88C27A3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AD6C3-C1D1-F797-1D7F-8A466A452FD1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4BF54C-22FC-C55E-EFEA-428C36CFF7DC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547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18BF6B-61A9-945C-1030-2880568716E6}"/>
              </a:ext>
            </a:extLst>
          </p:cNvPr>
          <p:cNvSpPr txBox="1"/>
          <p:nvPr/>
        </p:nvSpPr>
        <p:spPr>
          <a:xfrm>
            <a:off x="155293" y="1426145"/>
            <a:ext cx="116563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Tool:</a:t>
            </a:r>
            <a:r>
              <a:rPr lang="zh-CN" altLang="en-US" sz="2000" dirty="0">
                <a:latin typeface="Bell MT" panose="02020503060305020303" pitchFamily="18" charset="77"/>
              </a:rPr>
              <a:t>  </a:t>
            </a:r>
            <a:r>
              <a:rPr lang="en-HK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object carried or maintained for future use.</a:t>
            </a:r>
          </a:p>
          <a:p>
            <a:pPr lvl="5"/>
            <a:r>
              <a:rPr lang="en-HK" sz="2000" dirty="0">
                <a:effectLst/>
                <a:latin typeface="Bell MT" panose="02020503060305020303" pitchFamily="18" charset="77"/>
              </a:rPr>
              <a:t>	— </a:t>
            </a:r>
            <a:r>
              <a:rPr lang="en-HK" sz="2000" i="1" dirty="0">
                <a:effectLst/>
                <a:latin typeface="Bell MT" panose="02020503060305020303" pitchFamily="18" charset="77"/>
              </a:rPr>
              <a:t>Finn, Tregenza, and Norman, 2009.</a:t>
            </a:r>
            <a:endParaRPr lang="en-HK" sz="2000" dirty="0">
              <a:effectLst/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HK" sz="20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HK" sz="20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Tool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can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either: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Functional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tool,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or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Retriever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calculator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….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Conceptual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Decision-making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process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Different</a:t>
            </a:r>
            <a:r>
              <a:rPr lang="zh-CN" altLang="en-US" dirty="0">
                <a:latin typeface="Bell MT" panose="02020503060305020303" pitchFamily="18" charset="77"/>
              </a:rPr>
              <a:t>  </a:t>
            </a:r>
            <a:r>
              <a:rPr lang="en-US" altLang="zh-CN" dirty="0">
                <a:latin typeface="Bell MT" panose="02020503060305020303" pitchFamily="18" charset="77"/>
              </a:rPr>
              <a:t>conversational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strategies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Different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sources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…..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A conceptual tool specifies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a cognitive concept </a:t>
            </a:r>
            <a:r>
              <a:rPr lang="en-US" altLang="zh-CN" b="1" dirty="0">
                <a:latin typeface="Bell MT" panose="02020503060305020303" pitchFamily="18" charset="77"/>
              </a:rPr>
              <a:t>used to help systematic or investigative thought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E88E8-DAB4-2819-769C-72FACF032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615" y="2509819"/>
            <a:ext cx="6800058" cy="28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62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573D34-967B-C3DA-8893-51E72AAEE84C}"/>
              </a:ext>
            </a:extLst>
          </p:cNvPr>
          <p:cNvSpPr txBox="1"/>
          <p:nvPr/>
        </p:nvSpPr>
        <p:spPr>
          <a:xfrm>
            <a:off x="712922" y="1503336"/>
            <a:ext cx="1008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Using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different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tools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interact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with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complex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external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environments</a:t>
            </a:r>
            <a:endParaRPr lang="en-US" sz="2400" dirty="0">
              <a:latin typeface="Bell MT" panose="02020503060305020303" pitchFamily="18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1FDE36-D7F7-5543-4437-504495334160}"/>
              </a:ext>
            </a:extLst>
          </p:cNvPr>
          <p:cNvSpPr/>
          <p:nvPr/>
        </p:nvSpPr>
        <p:spPr>
          <a:xfrm>
            <a:off x="2656618" y="3429000"/>
            <a:ext cx="3943350" cy="254317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altLang="zh-CN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Functional</a:t>
            </a:r>
            <a:r>
              <a:rPr lang="zh-CN" altLang="en-US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Tool</a:t>
            </a:r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Models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Image-to-caption</a:t>
            </a:r>
            <a:r>
              <a:rPr lang="zh-CN" altLang="en-US" sz="12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Object-detection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….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Retriever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Calculator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Programs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……</a:t>
            </a:r>
            <a:endParaRPr lang="en-US" sz="12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683A2E-41F9-899A-54FD-1A08C8D938AC}"/>
              </a:ext>
            </a:extLst>
          </p:cNvPr>
          <p:cNvSpPr/>
          <p:nvPr/>
        </p:nvSpPr>
        <p:spPr>
          <a:xfrm>
            <a:off x="5809393" y="3429001"/>
            <a:ext cx="3943350" cy="254317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algn="ctr"/>
            <a:endParaRPr lang="en-US" altLang="zh-CN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6A8FD6-3525-F863-0C79-497C392AA7EA}"/>
              </a:ext>
            </a:extLst>
          </p:cNvPr>
          <p:cNvSpPr txBox="1"/>
          <p:nvPr/>
        </p:nvSpPr>
        <p:spPr>
          <a:xfrm>
            <a:off x="4150757" y="2618972"/>
            <a:ext cx="303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</a:rPr>
              <a:t>What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is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the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tool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?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023A76E-5A72-AA06-D9E4-B95E39E9F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131" flipH="1">
            <a:off x="7048349" y="2513016"/>
            <a:ext cx="715706" cy="6827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B42223-603B-6A2C-42B0-05AE016DFC90}"/>
              </a:ext>
            </a:extLst>
          </p:cNvPr>
          <p:cNvSpPr txBox="1"/>
          <p:nvPr/>
        </p:nvSpPr>
        <p:spPr>
          <a:xfrm>
            <a:off x="4910233" y="3624137"/>
            <a:ext cx="57416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Conceptual</a:t>
            </a:r>
            <a:r>
              <a:rPr lang="zh-CN" altLang="en-US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Tool</a:t>
            </a:r>
          </a:p>
          <a:p>
            <a:pPr algn="ctr"/>
            <a:endParaRPr lang="en-US" altLang="zh-CN" sz="1200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Conversational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Strategies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Question</a:t>
            </a:r>
            <a:endParaRPr lang="en-HK" altLang="zh-CN" sz="1200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Trust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…..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Different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Sources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of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Knowledge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Memory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Document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….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8351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Tools</a:t>
            </a:r>
            <a:r>
              <a:rPr lang="zh-CN" altLang="en-US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in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DS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D0C1A-B307-516F-3B39-C3B9E1F0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817" y="963454"/>
            <a:ext cx="7156966" cy="5179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AFB6C-5A2E-019B-694E-C4A316D02DD6}"/>
              </a:ext>
            </a:extLst>
          </p:cNvPr>
          <p:cNvSpPr txBox="1"/>
          <p:nvPr/>
        </p:nvSpPr>
        <p:spPr>
          <a:xfrm>
            <a:off x="512181" y="1835303"/>
            <a:ext cx="365686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Two typical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conceptual tools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DS: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Source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Memory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Documents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Persona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</a:t>
            </a: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Strategy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Trust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Decompose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242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Agent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1CEE8-E6EB-2A19-393F-76F8D61EB372}"/>
              </a:ext>
            </a:extLst>
          </p:cNvPr>
          <p:cNvSpPr txBox="1"/>
          <p:nvPr/>
        </p:nvSpPr>
        <p:spPr>
          <a:xfrm>
            <a:off x="7239341" y="3000489"/>
            <a:ext cx="4739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effectLst/>
                <a:latin typeface="Bell MT" panose="02020503060305020303" pitchFamily="18" charset="77"/>
              </a:rPr>
              <a:t>LLM-based Dialogue Systems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as</a:t>
            </a:r>
            <a:r>
              <a:rPr lang="en-HK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HK" sz="28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Language Agents</a:t>
            </a:r>
            <a:endParaRPr lang="en-US" sz="28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B6481-5DAA-AD93-A0D3-36DB4ED8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7" y="1233090"/>
            <a:ext cx="6740024" cy="4196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71A39-6A96-530E-4244-4457E72999B3}"/>
              </a:ext>
            </a:extLst>
          </p:cNvPr>
          <p:cNvSpPr txBox="1"/>
          <p:nvPr/>
        </p:nvSpPr>
        <p:spPr>
          <a:xfrm>
            <a:off x="1741783" y="6063495"/>
            <a:ext cx="814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ll MT" panose="02020503060305020303" pitchFamily="18" charset="77"/>
                <a:cs typeface="Times New Roman" panose="02020603050405020304" pitchFamily="18" charset="0"/>
                <a:hlinkClick r:id="rId3"/>
              </a:rPr>
              <a:t>https://ysymyth.github.io/papers/from_language_models_to_language_agents.pdf</a:t>
            </a:r>
            <a:endParaRPr lang="en-US" dirty="0">
              <a:latin typeface="Bell MT" panose="02020503060305020303" pitchFamily="18" charset="77"/>
              <a:cs typeface="Times New Roman" panose="02020603050405020304" pitchFamily="18" charset="0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4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TPE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--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Multi-persona Collaboration</a:t>
            </a:r>
            <a:r>
              <a:rPr lang="zh-CN" altLang="en-US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Framework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9576D-0106-A3F2-91AB-2F4111335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45" y="951195"/>
            <a:ext cx="9687640" cy="56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0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Experiment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8A296-2014-E587-6DB7-E4FAEF3A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47" y="1028848"/>
            <a:ext cx="7511248" cy="5103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FA31C-4BD2-A098-E5F6-500726D36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479" y="1557659"/>
            <a:ext cx="4181074" cy="40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6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Conclusion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FA0C6-B4D3-4D7A-4EF5-4B556C5871C6}"/>
              </a:ext>
            </a:extLst>
          </p:cNvPr>
          <p:cNvSpPr txBox="1"/>
          <p:nvPr/>
        </p:nvSpPr>
        <p:spPr>
          <a:xfrm>
            <a:off x="651348" y="1337609"/>
            <a:ext cx="1118842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zh-CN" sz="32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Language</a:t>
            </a:r>
            <a:r>
              <a:rPr lang="zh-CN" altLang="en-US" sz="32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HK" sz="32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Agent</a:t>
            </a:r>
            <a:r>
              <a:rPr lang="en-HK" sz="32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= reasoning + acting + memory + decision making…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endParaRPr lang="en-HK" sz="32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Reasoning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-&gt;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Prompting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(</a:t>
            </a:r>
            <a:r>
              <a:rPr lang="en-US" altLang="zh-CN" sz="2800" dirty="0" err="1">
                <a:solidFill>
                  <a:schemeClr val="accent2"/>
                </a:solidFill>
                <a:latin typeface="Bell MT" panose="02020503060305020303" pitchFamily="18" charset="77"/>
              </a:rPr>
              <a:t>CoT</a:t>
            </a:r>
            <a:r>
              <a:rPr lang="en-US" altLang="zh-CN" sz="2800" dirty="0">
                <a:solidFill>
                  <a:schemeClr val="accent2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8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Bell MT" panose="02020503060305020303" pitchFamily="18" charset="77"/>
              </a:rPr>
              <a:t>ToT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 err="1">
                <a:solidFill>
                  <a:schemeClr val="accent1"/>
                </a:solidFill>
                <a:latin typeface="Bell MT" panose="02020503060305020303" pitchFamily="18" charset="77"/>
              </a:rPr>
              <a:t>CueCoT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)</a:t>
            </a:r>
            <a:endParaRPr lang="en-HK" altLang="zh-CN" sz="28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Acting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-&gt;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Generate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Tokens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sz="2800" b="0" i="0" u="none" strike="noStrike" dirty="0">
                <a:solidFill>
                  <a:schemeClr val="accent2"/>
                </a:solidFill>
                <a:effectLst/>
                <a:latin typeface="Bell MT" panose="02020503060305020303" pitchFamily="18" charset="77"/>
              </a:rPr>
              <a:t>Reflection</a:t>
            </a:r>
            <a:r>
              <a:rPr lang="zh-CN" altLang="en-US" sz="2800" b="0" i="0" u="none" strike="noStrike" dirty="0">
                <a:solidFill>
                  <a:schemeClr val="accent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  <a:latin typeface="Bell MT" panose="02020503060305020303" pitchFamily="18" charset="77"/>
              </a:rPr>
              <a:t>tokens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SAFARI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Memory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-&gt;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One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of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c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onceptual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endParaRPr lang="en-US" altLang="zh-CN" sz="2800" b="0" i="0" u="none" strike="noStrike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Decision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making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-&gt;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Contextual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t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&amp;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Functional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sz="2800" b="0" i="0" u="none" strike="noStrike" dirty="0">
                <a:solidFill>
                  <a:schemeClr val="accent1"/>
                </a:solidFill>
                <a:effectLst/>
                <a:latin typeface="Bell MT" panose="02020503060305020303" pitchFamily="18" charset="77"/>
              </a:rPr>
              <a:t>TPE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……</a:t>
            </a:r>
            <a:endParaRPr lang="en-HK" sz="2800" b="1" u="none" strike="noStrike" dirty="0">
              <a:solidFill>
                <a:srgbClr val="C00000"/>
              </a:solidFill>
              <a:effectLst/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8602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Reference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FC4ED-9C03-95D9-22E9-CB22D3B7F133}"/>
              </a:ext>
            </a:extLst>
          </p:cNvPr>
          <p:cNvSpPr txBox="1"/>
          <p:nvPr/>
        </p:nvSpPr>
        <p:spPr>
          <a:xfrm>
            <a:off x="982639" y="1433015"/>
            <a:ext cx="9955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A Survey of the Evolution of Language Model-Based Dialogue Systems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all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my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thoughts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about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dialogue</a:t>
            </a:r>
            <a:r>
              <a:rPr lang="zh-CN" altLang="en-US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system</a:t>
            </a:r>
            <a:r>
              <a:rPr lang="en-US" altLang="zh-CN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sz="2000" b="1" i="0" dirty="0">
              <a:solidFill>
                <a:srgbClr val="0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i="0" dirty="0">
              <a:solidFill>
                <a:srgbClr val="0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TPE: Towards Better Compositional Reasoning over Conceptual Tools with Multi-persona Collaboration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endParaRPr lang="en-US" sz="2000" b="1" i="0" dirty="0">
              <a:solidFill>
                <a:srgbClr val="0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i="0" dirty="0">
              <a:solidFill>
                <a:srgbClr val="0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Cue-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CoT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: Chain-of-thought Prompting for Responding to In-depth Dialogue Questions with LLMs</a:t>
            </a:r>
            <a:r>
              <a:rPr lang="zh-CN" altLang="en-US" sz="2000" b="1" dirty="0">
                <a:solidFill>
                  <a:srgbClr val="0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EMNLP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2023</a:t>
            </a:r>
            <a:endParaRPr lang="en-US" sz="2000" b="1" i="0" dirty="0">
              <a:solidFill>
                <a:srgbClr val="C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dirty="0"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Large Language Models as Source Planner for Personalized Knowledge-grounded Dialogues</a:t>
            </a:r>
            <a:r>
              <a:rPr lang="zh-CN" altLang="en-US" sz="2000" b="1" dirty="0"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EMNLP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2023</a:t>
            </a:r>
            <a:endParaRPr lang="en-US" sz="2000" b="1" dirty="0"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dirty="0">
              <a:solidFill>
                <a:srgbClr val="000000"/>
              </a:solidFill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i="0" dirty="0">
              <a:solidFill>
                <a:srgbClr val="000000"/>
              </a:solidFill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b="1" dirty="0"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9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D349F2-4086-0530-95D2-A7ABD672757A}"/>
              </a:ext>
            </a:extLst>
          </p:cNvPr>
          <p:cNvSpPr txBox="1"/>
          <p:nvPr/>
        </p:nvSpPr>
        <p:spPr>
          <a:xfrm>
            <a:off x="4861607" y="929872"/>
            <a:ext cx="2468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latin typeface="Bell MT" panose="02020503060305020303" pitchFamily="18" charset="77"/>
              </a:rPr>
              <a:t>Q</a:t>
            </a:r>
            <a:r>
              <a:rPr lang="zh-CN" altLang="en-US" sz="6600" dirty="0">
                <a:latin typeface="Bell MT" panose="02020503060305020303" pitchFamily="18" charset="77"/>
              </a:rPr>
              <a:t> </a:t>
            </a:r>
            <a:r>
              <a:rPr lang="en-US" altLang="zh-CN" sz="6600" dirty="0">
                <a:latin typeface="Bell MT" panose="02020503060305020303" pitchFamily="18" charset="77"/>
              </a:rPr>
              <a:t>&amp;</a:t>
            </a:r>
            <a:r>
              <a:rPr lang="zh-CN" altLang="en-US" sz="6600" dirty="0">
                <a:latin typeface="Bell MT" panose="02020503060305020303" pitchFamily="18" charset="77"/>
              </a:rPr>
              <a:t> </a:t>
            </a:r>
            <a:r>
              <a:rPr lang="en-US" altLang="zh-CN" sz="6600" dirty="0">
                <a:latin typeface="Bell MT" panose="02020503060305020303" pitchFamily="18" charset="77"/>
              </a:rPr>
              <a:t>A</a:t>
            </a:r>
            <a:endParaRPr lang="en-US" sz="6600" dirty="0">
              <a:latin typeface="Bell MT" panose="02020503060305020303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73CBC-E298-C7CC-6F04-919AAC999D9B}"/>
              </a:ext>
            </a:extLst>
          </p:cNvPr>
          <p:cNvSpPr txBox="1"/>
          <p:nvPr/>
        </p:nvSpPr>
        <p:spPr>
          <a:xfrm>
            <a:off x="4622870" y="3059668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https://rulegreen.github.io/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F8603-F073-1BAD-F0B0-59F1A4E1D0D2}"/>
              </a:ext>
            </a:extLst>
          </p:cNvPr>
          <p:cNvSpPr txBox="1"/>
          <p:nvPr/>
        </p:nvSpPr>
        <p:spPr>
          <a:xfrm>
            <a:off x="5124691" y="2542990"/>
            <a:ext cx="204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Bell MT" panose="02020503060305020303" pitchFamily="18" charset="77"/>
              </a:rPr>
              <a:t>Hongru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55F8A-4613-BD79-3893-742D5E09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09" y="3948351"/>
            <a:ext cx="2159981" cy="2135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43C7B-1E4B-27DC-E8FD-2A1BBDB51B5D}"/>
              </a:ext>
            </a:extLst>
          </p:cNvPr>
          <p:cNvSpPr txBox="1"/>
          <p:nvPr/>
        </p:nvSpPr>
        <p:spPr>
          <a:xfrm>
            <a:off x="1983700" y="6204299"/>
            <a:ext cx="1619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Bell MT" panose="02020503060305020303" pitchFamily="18" charset="77"/>
              </a:rPr>
              <a:t>Survey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Repo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AC43A-AE7B-C68D-2EC4-0B5D1B0763B4}"/>
              </a:ext>
            </a:extLst>
          </p:cNvPr>
          <p:cNvSpPr txBox="1"/>
          <p:nvPr/>
        </p:nvSpPr>
        <p:spPr>
          <a:xfrm>
            <a:off x="5496456" y="6204299"/>
            <a:ext cx="148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Bell MT" panose="02020503060305020303" pitchFamily="18" charset="77"/>
              </a:rPr>
              <a:t>Homepage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1F9E0-AEB3-FDF7-A24E-395BE0F7E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148" y="3948351"/>
            <a:ext cx="2159981" cy="2136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9FF8D-A1D9-1088-C1AC-66C1E74181ED}"/>
              </a:ext>
            </a:extLst>
          </p:cNvPr>
          <p:cNvSpPr txBox="1"/>
          <p:nvPr/>
        </p:nvSpPr>
        <p:spPr>
          <a:xfrm>
            <a:off x="7783759" y="6204299"/>
            <a:ext cx="260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Bell MT" panose="02020503060305020303" pitchFamily="18" charset="77"/>
              </a:rPr>
              <a:t>PaperWeekly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Report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874FB-5EE4-B70A-7A44-CBA5166AE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083" y="3955409"/>
            <a:ext cx="2159981" cy="21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3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arrows in a circle&#10;&#10;Description automatically generated">
            <a:extLst>
              <a:ext uri="{FF2B5EF4-FFF2-40B4-BE49-F238E27FC236}">
                <a16:creationId xmlns:a16="http://schemas.microsoft.com/office/drawing/2014/main" id="{3D9B6F50-DEF8-8F97-8B94-88FD92CC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67" y="3265153"/>
            <a:ext cx="624609" cy="624609"/>
          </a:xfrm>
          <a:prstGeom prst="rect">
            <a:avLst/>
          </a:prstGeom>
        </p:spPr>
      </p:pic>
      <p:pic>
        <p:nvPicPr>
          <p:cNvPr id="39" name="Picture 38" descr="A circular arrows in a circle&#10;&#10;Description automatically generated">
            <a:extLst>
              <a:ext uri="{FF2B5EF4-FFF2-40B4-BE49-F238E27FC236}">
                <a16:creationId xmlns:a16="http://schemas.microsoft.com/office/drawing/2014/main" id="{0A01E40C-D913-8B48-F5D4-B8110EE1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27" y="1963726"/>
            <a:ext cx="3459682" cy="345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734930" y="3905668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6919170" y="3864997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93" y="2040557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7382" y="3693567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382" y="4701826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249" y="4076225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891082" y="3672362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830207" y="4061504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844906" y="4717703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7" y="3479211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224019" y="3452604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898031" y="4455178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01" y="4534654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820948" y="4274885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358155" y="4116624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840206" y="4867555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093875" y="4272057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456" y="4076225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10" y="3864997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887" y="4021169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521858" y="4272057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592284" y="2931189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861760" y="2821190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747923" y="2931618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813950" y="3401727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012901" y="3401727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083837" y="3410426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134765" y="2862800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685591" y="1423441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36" y="3327318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844906" y="3283418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89" y="3869265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088171" y="3842658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740" y="3302719"/>
            <a:ext cx="624609" cy="6246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0" y="72304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7DD557-D6DC-C422-5AFA-7761B88C27A3}"/>
              </a:ext>
            </a:extLst>
          </p:cNvPr>
          <p:cNvSpPr txBox="1"/>
          <p:nvPr/>
        </p:nvSpPr>
        <p:spPr>
          <a:xfrm>
            <a:off x="521408" y="2106612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AD6C3-C1D1-F797-1D7F-8A466A452FD1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4BF54C-22FC-C55E-EFEA-428C36CFF7DC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9" name="Picture 8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EC5F6FC-FD3D-D88B-B3F3-6FBD0BFB50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ADB60C-F21E-890F-59AC-5BDD7435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3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85774" y="231806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>
                <a:latin typeface="Bell MT" panose="02020503060305020303" pitchFamily="18" charset="77"/>
              </a:rPr>
              <a:t>What’s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LLM-based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Dialogue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System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B0C747-4C70-7F9F-4BFA-25B8143C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26" y="1671359"/>
            <a:ext cx="6483726" cy="3299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49986-57F1-6FC4-559B-250C82C22750}"/>
              </a:ext>
            </a:extLst>
          </p:cNvPr>
          <p:cNvSpPr txBox="1"/>
          <p:nvPr/>
        </p:nvSpPr>
        <p:spPr>
          <a:xfrm>
            <a:off x="1202635" y="1573902"/>
            <a:ext cx="3925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Internal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Reasoning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Bell MT" panose="02020503060305020303" pitchFamily="18" charset="77"/>
              </a:rPr>
              <a:t>Prompting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engineering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Linguistic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cues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Emotion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Psychology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……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Intermediate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reasoning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……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352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85774" y="231806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>
                <a:latin typeface="Bell MT" panose="02020503060305020303" pitchFamily="18" charset="77"/>
              </a:rPr>
              <a:t>What’s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LLM-based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Dialogue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System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A5FD7-8C81-28E0-ACC2-294947E24CDF}"/>
              </a:ext>
            </a:extLst>
          </p:cNvPr>
          <p:cNvSpPr txBox="1"/>
          <p:nvPr/>
        </p:nvSpPr>
        <p:spPr>
          <a:xfrm>
            <a:off x="1192696" y="1484450"/>
            <a:ext cx="40849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Internal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Reasoning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Prompting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engineering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Linguistic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cues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Emotion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Psychology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……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Intermediate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reasoning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……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External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Acting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Planning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actions/interactions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Generate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tokens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---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most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fine-grained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action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9B33D-BD58-BEB4-55B6-F82CA14A4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856" y="1791609"/>
            <a:ext cx="6365587" cy="3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4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85774" y="231806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>
                <a:latin typeface="Bell MT" panose="02020503060305020303" pitchFamily="18" charset="77"/>
              </a:rPr>
              <a:t>What’s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LLM-based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Dialogue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System</a:t>
            </a:r>
            <a:r>
              <a:rPr lang="zh-CN" altLang="en-US" sz="3200" b="1">
                <a:latin typeface="Bell MT" panose="02020503060305020303" pitchFamily="18" charset="77"/>
              </a:rPr>
              <a:t> </a:t>
            </a:r>
            <a:r>
              <a:rPr lang="en-US" altLang="zh-CN" sz="3200" b="1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174EB-AACD-4A5C-2D01-D9A545514E73}"/>
              </a:ext>
            </a:extLst>
          </p:cNvPr>
          <p:cNvSpPr txBox="1"/>
          <p:nvPr/>
        </p:nvSpPr>
        <p:spPr>
          <a:xfrm>
            <a:off x="1090793" y="1108447"/>
            <a:ext cx="41806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Internal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Reasoning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Prompting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engineering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Linguistic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cues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Emotion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Psychology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……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Intermediate</a:t>
            </a:r>
            <a:r>
              <a:rPr lang="zh-CN" altLang="en-US" dirty="0">
                <a:solidFill>
                  <a:schemeClr val="accent3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reasoning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accent3"/>
                </a:solidFill>
                <a:latin typeface="Bell MT" panose="02020503060305020303" pitchFamily="18" charset="77"/>
              </a:rPr>
              <a:t>……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External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Acting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Planning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actions/interactions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Generate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tokens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---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most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fine-grained</a:t>
            </a:r>
            <a:r>
              <a:rPr lang="zh-CN" altLang="en-US" dirty="0">
                <a:solidFill>
                  <a:schemeClr val="bg2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action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bg2"/>
                </a:solidFill>
                <a:latin typeface="Bell MT" panose="02020503060305020303" pitchFamily="18" charset="77"/>
              </a:rPr>
              <a:t>……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Reasoning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+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Acting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TPE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multi-persona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collaboration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framework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600" dirty="0">
                <a:latin typeface="Bell MT" panose="02020503060305020303" pitchFamily="18" charset="77"/>
              </a:rPr>
              <a:t>Thinker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(Reasoning)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600" dirty="0">
                <a:latin typeface="Bell MT" panose="02020503060305020303" pitchFamily="18" charset="77"/>
              </a:rPr>
              <a:t>Planner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(Planning)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600" dirty="0">
                <a:latin typeface="Bell MT" panose="02020503060305020303" pitchFamily="18" charset="77"/>
              </a:rPr>
              <a:t>Executor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(Acting)</a:t>
            </a:r>
            <a:endParaRPr lang="en-US" sz="1600" dirty="0">
              <a:latin typeface="Bell MT" panose="020205030603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B3172-687A-5230-DF8D-BD54FA363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22" y="1819844"/>
            <a:ext cx="6920547" cy="33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arrows in a circle&#10;&#10;Description automatically generated">
            <a:extLst>
              <a:ext uri="{FF2B5EF4-FFF2-40B4-BE49-F238E27FC236}">
                <a16:creationId xmlns:a16="http://schemas.microsoft.com/office/drawing/2014/main" id="{3D9B6F50-DEF8-8F97-8B94-88FD92CC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67" y="3265153"/>
            <a:ext cx="624609" cy="624609"/>
          </a:xfrm>
          <a:prstGeom prst="rect">
            <a:avLst/>
          </a:prstGeom>
        </p:spPr>
      </p:pic>
      <p:pic>
        <p:nvPicPr>
          <p:cNvPr id="39" name="Picture 38" descr="A circular arrows in a circle&#10;&#10;Description automatically generated">
            <a:extLst>
              <a:ext uri="{FF2B5EF4-FFF2-40B4-BE49-F238E27FC236}">
                <a16:creationId xmlns:a16="http://schemas.microsoft.com/office/drawing/2014/main" id="{0A01E40C-D913-8B48-F5D4-B8110EE1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27" y="1963726"/>
            <a:ext cx="3459682" cy="345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734930" y="3905668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6919170" y="3864997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93" y="2040557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7382" y="3693567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382" y="4701826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249" y="4076225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891082" y="3672362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830207" y="4061504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844906" y="4717703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7" y="3479211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224019" y="3452604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898031" y="4455178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01" y="4534654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820948" y="4274885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358155" y="4116624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840206" y="4867555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093875" y="4272057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456" y="4076225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10" y="3864997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887" y="4021169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521858" y="4272057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592284" y="2931189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861760" y="2821190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747923" y="2931618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813950" y="3401727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012901" y="3401727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083837" y="3410426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134765" y="2862800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685591" y="1423441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36" y="3327318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844906" y="3283418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89" y="3869265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088171" y="3842658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740" y="3302719"/>
            <a:ext cx="624609" cy="6246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0" y="72304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7DD557-D6DC-C422-5AFA-7761B88C27A3}"/>
              </a:ext>
            </a:extLst>
          </p:cNvPr>
          <p:cNvSpPr txBox="1"/>
          <p:nvPr/>
        </p:nvSpPr>
        <p:spPr>
          <a:xfrm>
            <a:off x="521408" y="2106612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effectLst/>
              <a:latin typeface="Bell MT" panose="020205030603050203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AD6C3-C1D1-F797-1D7F-8A466A452FD1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effectLst/>
              <a:latin typeface="Bell MT" panose="020205030603050203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4BF54C-22FC-C55E-EFEA-428C36CFF7DC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effectLst/>
              <a:latin typeface="Bell MT" panose="02020503060305020303" pitchFamily="18" charset="77"/>
            </a:endParaRPr>
          </a:p>
        </p:txBody>
      </p:sp>
      <p:pic>
        <p:nvPicPr>
          <p:cNvPr id="9" name="Picture 8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EC5F6FC-FD3D-D88B-B3F3-6FBD0BFB50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ADB60C-F21E-890F-59AC-5BDD7435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95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5" name="Picture 1">
            <a:extLst>
              <a:ext uri="{FF2B5EF4-FFF2-40B4-BE49-F238E27FC236}">
                <a16:creationId xmlns:a16="http://schemas.microsoft.com/office/drawing/2014/main" id="{F01156F3-C027-B3E9-2FA4-0A450A32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82" y="4008828"/>
            <a:ext cx="10330516" cy="26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13162-6B79-8714-5AF1-76B9C74ECFDE}"/>
              </a:ext>
            </a:extLst>
          </p:cNvPr>
          <p:cNvSpPr txBox="1"/>
          <p:nvPr/>
        </p:nvSpPr>
        <p:spPr>
          <a:xfrm>
            <a:off x="475751" y="1170916"/>
            <a:ext cx="10843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Large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Language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Models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(LLMs)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possesses exceptional natural </a:t>
            </a:r>
            <a:r>
              <a:rPr lang="en-HK" b="1" i="1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language understanding</a:t>
            </a:r>
            <a:r>
              <a:rPr lang="en-HK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and </a:t>
            </a:r>
            <a:r>
              <a:rPr lang="en-HK" b="1" i="1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generation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capabilities, making it an ideal foundation for a conversational system that provides a great user experience and significant convenience.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solidFill>
                <a:srgbClr val="374151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But:</a:t>
            </a:r>
            <a:endParaRPr lang="en-HK" altLang="zh-CN" dirty="0">
              <a:solidFill>
                <a:srgbClr val="37415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Most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of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them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directly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mapping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dialogue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context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to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response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Ignoring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the linguistic cues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underneath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 dialogue context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such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as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user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status,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and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thus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acks the ability to employ corresponding language styles and knowledge systems when dealing with users of different personalities, emotions, and psychological states. </a:t>
            </a:r>
            <a:endParaRPr lang="en-US" altLang="zh-CN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C4952-8CFD-0930-1C12-31768D0409C6}"/>
              </a:ext>
            </a:extLst>
          </p:cNvPr>
          <p:cNvSpPr txBox="1"/>
          <p:nvPr/>
        </p:nvSpPr>
        <p:spPr>
          <a:xfrm>
            <a:off x="0" y="49980"/>
            <a:ext cx="628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capability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8DC5A3C4-FD72-BDC1-3302-90DEE7A41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CF9D5A-58C4-2CA6-771A-E56154C4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65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1943</Words>
  <Application>Microsoft Macintosh PowerPoint</Application>
  <PresentationFormat>Widescreen</PresentationFormat>
  <Paragraphs>352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Söhne</vt:lpstr>
      <vt:lpstr>Arial</vt:lpstr>
      <vt:lpstr>Bell MT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Hongru</dc:creator>
  <cp:lastModifiedBy>WANG, Hongru</cp:lastModifiedBy>
  <cp:revision>14</cp:revision>
  <dcterms:created xsi:type="dcterms:W3CDTF">2023-12-03T02:48:39Z</dcterms:created>
  <dcterms:modified xsi:type="dcterms:W3CDTF">2023-12-15T12:14:41Z</dcterms:modified>
</cp:coreProperties>
</file>