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1"/>
  </p:notesMasterIdLst>
  <p:sldIdLst>
    <p:sldId id="293" r:id="rId2"/>
    <p:sldId id="318" r:id="rId3"/>
    <p:sldId id="319" r:id="rId4"/>
    <p:sldId id="320" r:id="rId5"/>
    <p:sldId id="321" r:id="rId6"/>
    <p:sldId id="322" r:id="rId7"/>
    <p:sldId id="307" r:id="rId8"/>
    <p:sldId id="308" r:id="rId9"/>
    <p:sldId id="310" r:id="rId10"/>
    <p:sldId id="311" r:id="rId11"/>
    <p:sldId id="323" r:id="rId12"/>
    <p:sldId id="261" r:id="rId13"/>
    <p:sldId id="324" r:id="rId14"/>
    <p:sldId id="272" r:id="rId15"/>
    <p:sldId id="288" r:id="rId16"/>
    <p:sldId id="289" r:id="rId17"/>
    <p:sldId id="280" r:id="rId18"/>
    <p:sldId id="334" r:id="rId19"/>
    <p:sldId id="335" r:id="rId20"/>
    <p:sldId id="285" r:id="rId21"/>
    <p:sldId id="336" r:id="rId22"/>
    <p:sldId id="337" r:id="rId23"/>
    <p:sldId id="258" r:id="rId24"/>
    <p:sldId id="281" r:id="rId25"/>
    <p:sldId id="282" r:id="rId26"/>
    <p:sldId id="283" r:id="rId27"/>
    <p:sldId id="284" r:id="rId28"/>
    <p:sldId id="316" r:id="rId29"/>
    <p:sldId id="327" r:id="rId30"/>
    <p:sldId id="325" r:id="rId31"/>
    <p:sldId id="328" r:id="rId32"/>
    <p:sldId id="329" r:id="rId33"/>
    <p:sldId id="330" r:id="rId34"/>
    <p:sldId id="306" r:id="rId35"/>
    <p:sldId id="312" r:id="rId36"/>
    <p:sldId id="317" r:id="rId37"/>
    <p:sldId id="333" r:id="rId38"/>
    <p:sldId id="338" r:id="rId39"/>
    <p:sldId id="326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30"/>
    <p:restoredTop sz="94638"/>
  </p:normalViewPr>
  <p:slideViewPr>
    <p:cSldViewPr snapToGrid="0">
      <p:cViewPr varScale="1">
        <p:scale>
          <a:sx n="128" d="100"/>
          <a:sy n="128" d="100"/>
        </p:scale>
        <p:origin x="22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045878-13DB-7D4E-95FF-5E4440D51212}" type="datetimeFigureOut">
              <a:rPr lang="en-US" smtClean="0"/>
              <a:t>11/28/23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38D554-41F8-B344-B394-50E9CFFBD9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0562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Hello</a:t>
            </a:r>
            <a:r>
              <a:rPr lang="en-US" altLang="zh-CN" dirty="0"/>
              <a:t>,</a:t>
            </a:r>
            <a:r>
              <a:rPr lang="zh-CN" altLang="en-US" dirty="0"/>
              <a:t> </a:t>
            </a:r>
            <a:r>
              <a:rPr lang="en-US" altLang="zh-CN" dirty="0"/>
              <a:t>all</a:t>
            </a:r>
            <a:r>
              <a:rPr lang="zh-CN" altLang="en-US" dirty="0"/>
              <a:t> </a:t>
            </a:r>
            <a:r>
              <a:rPr lang="en-US" altLang="zh-CN" dirty="0"/>
              <a:t>esteemed professors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thesis</a:t>
            </a:r>
            <a:r>
              <a:rPr lang="zh-CN" altLang="en-US" dirty="0"/>
              <a:t> </a:t>
            </a:r>
            <a:r>
              <a:rPr lang="en-US" altLang="zh-CN" dirty="0"/>
              <a:t>committee,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distinguished guests,</a:t>
            </a:r>
            <a:r>
              <a:rPr lang="zh-CN" altLang="en-US" dirty="0"/>
              <a:t> </a:t>
            </a:r>
            <a:r>
              <a:rPr lang="en-US" altLang="zh-CN" dirty="0"/>
              <a:t>my</a:t>
            </a:r>
            <a:r>
              <a:rPr lang="zh-CN" altLang="en-US" dirty="0"/>
              <a:t> </a:t>
            </a:r>
            <a:r>
              <a:rPr lang="en-US" altLang="zh-CN" dirty="0"/>
              <a:t>name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 err="1"/>
              <a:t>Hongru</a:t>
            </a:r>
            <a:r>
              <a:rPr lang="zh-CN" altLang="en-US" dirty="0"/>
              <a:t> </a:t>
            </a:r>
            <a:r>
              <a:rPr lang="en-US" altLang="zh-CN" dirty="0"/>
              <a:t>WANG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my</a:t>
            </a:r>
            <a:r>
              <a:rPr lang="zh-CN" altLang="en-US" dirty="0"/>
              <a:t> </a:t>
            </a:r>
            <a:r>
              <a:rPr lang="en-US" altLang="zh-CN" dirty="0"/>
              <a:t>supervisor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prof</a:t>
            </a:r>
            <a:r>
              <a:rPr lang="zh-CN" altLang="en-US" dirty="0"/>
              <a:t> </a:t>
            </a:r>
            <a:r>
              <a:rPr lang="en-US" altLang="zh-CN" dirty="0" err="1"/>
              <a:t>kam-fai</a:t>
            </a:r>
            <a:r>
              <a:rPr lang="zh-CN" altLang="en-US" dirty="0"/>
              <a:t> </a:t>
            </a:r>
            <a:r>
              <a:rPr lang="en-US" altLang="zh-CN" dirty="0" err="1"/>
              <a:t>wong</a:t>
            </a:r>
            <a:r>
              <a:rPr lang="en-US" altLang="zh-CN" dirty="0"/>
              <a:t>.</a:t>
            </a:r>
            <a:r>
              <a:rPr lang="zh-CN" altLang="en-US" dirty="0"/>
              <a:t> </a:t>
            </a:r>
            <a:r>
              <a:rPr lang="en-US" altLang="zh-CN" dirty="0"/>
              <a:t>today</a:t>
            </a:r>
            <a:r>
              <a:rPr lang="zh-CN" altLang="en-US" dirty="0"/>
              <a:t> </a:t>
            </a:r>
            <a:r>
              <a:rPr lang="en-US" altLang="zh-CN" dirty="0"/>
              <a:t>I</a:t>
            </a:r>
            <a:r>
              <a:rPr lang="zh-CN" altLang="en-US" dirty="0"/>
              <a:t> </a:t>
            </a:r>
            <a:r>
              <a:rPr lang="en-US" altLang="zh-CN" dirty="0"/>
              <a:t>will</a:t>
            </a:r>
            <a:r>
              <a:rPr lang="zh-CN" altLang="en-US" dirty="0"/>
              <a:t> </a:t>
            </a:r>
            <a:r>
              <a:rPr lang="en-US" altLang="zh-CN" dirty="0"/>
              <a:t>defense</a:t>
            </a:r>
            <a:r>
              <a:rPr lang="zh-CN" altLang="en-US" dirty="0"/>
              <a:t> </a:t>
            </a:r>
            <a:r>
              <a:rPr lang="en-US" altLang="zh-CN" dirty="0"/>
              <a:t>my</a:t>
            </a:r>
            <a:r>
              <a:rPr lang="zh-CN" altLang="en-US" dirty="0"/>
              <a:t> </a:t>
            </a:r>
            <a:r>
              <a:rPr lang="en-US" altLang="zh-CN" dirty="0"/>
              <a:t>research</a:t>
            </a:r>
            <a:r>
              <a:rPr lang="zh-CN" altLang="en-US" dirty="0"/>
              <a:t> </a:t>
            </a:r>
            <a:r>
              <a:rPr lang="en-US" altLang="zh-CN" dirty="0"/>
              <a:t>proposal</a:t>
            </a:r>
            <a:r>
              <a:rPr lang="zh-CN" altLang="en-US" dirty="0"/>
              <a:t> </a:t>
            </a:r>
            <a:r>
              <a:rPr lang="en-US" altLang="zh-CN" dirty="0"/>
              <a:t>named</a:t>
            </a:r>
            <a:r>
              <a:rPr lang="zh-CN" altLang="en-US" dirty="0"/>
              <a:t> </a:t>
            </a:r>
            <a:r>
              <a:rPr lang="en-US" altLang="zh-CN" dirty="0"/>
              <a:t>LLM</a:t>
            </a:r>
            <a:r>
              <a:rPr lang="zh-CN" altLang="en-US" dirty="0"/>
              <a:t> </a:t>
            </a:r>
            <a:r>
              <a:rPr lang="en-US" altLang="zh-CN" dirty="0"/>
              <a:t>as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linker</a:t>
            </a:r>
            <a:r>
              <a:rPr lang="zh-CN" altLang="en-US" dirty="0"/>
              <a:t> </a:t>
            </a:r>
            <a:r>
              <a:rPr lang="en-US" altLang="zh-CN" dirty="0"/>
              <a:t>integrating</a:t>
            </a:r>
            <a:r>
              <a:rPr lang="zh-CN" altLang="en-US" dirty="0"/>
              <a:t> </a:t>
            </a:r>
            <a:r>
              <a:rPr lang="en-US" altLang="zh-CN" dirty="0"/>
              <a:t>internal</a:t>
            </a:r>
            <a:r>
              <a:rPr lang="zh-CN" altLang="en-US" dirty="0"/>
              <a:t> </a:t>
            </a:r>
            <a:r>
              <a:rPr lang="en-US" altLang="zh-CN" dirty="0"/>
              <a:t>status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external</a:t>
            </a:r>
            <a:r>
              <a:rPr lang="zh-CN" altLang="en-US" dirty="0"/>
              <a:t> </a:t>
            </a:r>
            <a:r>
              <a:rPr lang="en-US" altLang="zh-CN" dirty="0"/>
              <a:t>sources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dialogue</a:t>
            </a:r>
            <a:r>
              <a:rPr lang="zh-CN" altLang="en-US" dirty="0"/>
              <a:t> </a:t>
            </a:r>
            <a:r>
              <a:rPr lang="en-US" altLang="zh-CN" dirty="0"/>
              <a:t>systems.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B36DCE-7BA7-8246-B35F-1586898305D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7881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more</a:t>
            </a:r>
            <a:r>
              <a:rPr lang="zh-CN" altLang="en-US" dirty="0"/>
              <a:t> </a:t>
            </a:r>
            <a:r>
              <a:rPr lang="en-US" altLang="zh-CN" dirty="0"/>
              <a:t>fair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 err="1"/>
              <a:t>conviencing</a:t>
            </a:r>
            <a:r>
              <a:rPr lang="zh-CN" altLang="en-US" dirty="0"/>
              <a:t> </a:t>
            </a:r>
            <a:r>
              <a:rPr lang="en-US" altLang="zh-CN" dirty="0" err="1"/>
              <a:t>comparision</a:t>
            </a:r>
            <a:endParaRPr lang="en-US" altLang="zh-CN" dirty="0"/>
          </a:p>
          <a:p>
            <a:endParaRPr lang="en-US" dirty="0"/>
          </a:p>
          <a:p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Chinese</a:t>
            </a:r>
            <a:r>
              <a:rPr lang="zh-CN" altLang="en-US" dirty="0"/>
              <a:t> </a:t>
            </a:r>
            <a:r>
              <a:rPr lang="en-US" altLang="zh-CN" dirty="0" err="1"/>
              <a:t>llm</a:t>
            </a:r>
            <a:r>
              <a:rPr lang="en-US" altLang="zh-CN" dirty="0"/>
              <a:t>,</a:t>
            </a:r>
            <a:r>
              <a:rPr lang="zh-CN" altLang="en-US" dirty="0"/>
              <a:t> </a:t>
            </a:r>
            <a:r>
              <a:rPr lang="en-US" altLang="zh-CN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can</a:t>
            </a:r>
            <a:r>
              <a:rPr lang="zh-CN" altLang="en-US" dirty="0"/>
              <a:t> </a:t>
            </a:r>
            <a:r>
              <a:rPr lang="en-US" altLang="zh-CN" dirty="0"/>
              <a:t>observe</a:t>
            </a:r>
            <a:r>
              <a:rPr lang="zh-CN" altLang="en-US" dirty="0"/>
              <a:t> </a:t>
            </a:r>
            <a:r>
              <a:rPr lang="en-US" altLang="zh-CN" dirty="0"/>
              <a:t>that</a:t>
            </a:r>
            <a:r>
              <a:rPr lang="zh-CN" altLang="en-US" dirty="0"/>
              <a:t> </a:t>
            </a:r>
            <a:r>
              <a:rPr lang="en-US" altLang="zh-CN" dirty="0" err="1"/>
              <a:t>chatgpt</a:t>
            </a:r>
            <a:r>
              <a:rPr lang="zh-CN" altLang="en-US" dirty="0"/>
              <a:t> </a:t>
            </a:r>
            <a:r>
              <a:rPr lang="en-US" altLang="zh-CN" dirty="0"/>
              <a:t>achieves</a:t>
            </a:r>
            <a:r>
              <a:rPr lang="zh-CN" altLang="en-US" dirty="0"/>
              <a:t> </a:t>
            </a:r>
            <a:r>
              <a:rPr lang="en-US" altLang="zh-CN" dirty="0"/>
              <a:t>better</a:t>
            </a:r>
            <a:r>
              <a:rPr lang="zh-CN" altLang="en-US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B36DCE-7BA7-8246-B35F-1586898305D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8019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more</a:t>
            </a:r>
            <a:r>
              <a:rPr lang="zh-CN" altLang="en-US" dirty="0"/>
              <a:t> </a:t>
            </a:r>
            <a:r>
              <a:rPr lang="en-US" altLang="zh-CN" dirty="0"/>
              <a:t>fair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 err="1"/>
              <a:t>conviencing</a:t>
            </a:r>
            <a:r>
              <a:rPr lang="zh-CN" altLang="en-US" dirty="0"/>
              <a:t> </a:t>
            </a:r>
            <a:r>
              <a:rPr lang="en-US" altLang="zh-CN" dirty="0" err="1"/>
              <a:t>comparision</a:t>
            </a:r>
            <a:endParaRPr lang="en-US" altLang="zh-CN" dirty="0"/>
          </a:p>
          <a:p>
            <a:endParaRPr lang="en-US" dirty="0"/>
          </a:p>
          <a:p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Chinese</a:t>
            </a:r>
            <a:r>
              <a:rPr lang="zh-CN" altLang="en-US" dirty="0"/>
              <a:t> </a:t>
            </a:r>
            <a:r>
              <a:rPr lang="en-US" altLang="zh-CN" dirty="0" err="1"/>
              <a:t>llm</a:t>
            </a:r>
            <a:r>
              <a:rPr lang="en-US" altLang="zh-CN" dirty="0"/>
              <a:t>,</a:t>
            </a:r>
            <a:r>
              <a:rPr lang="zh-CN" altLang="en-US" dirty="0"/>
              <a:t> </a:t>
            </a:r>
            <a:r>
              <a:rPr lang="en-US" altLang="zh-CN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can</a:t>
            </a:r>
            <a:r>
              <a:rPr lang="zh-CN" altLang="en-US" dirty="0"/>
              <a:t> </a:t>
            </a:r>
            <a:r>
              <a:rPr lang="en-US" altLang="zh-CN" dirty="0"/>
              <a:t>observe</a:t>
            </a:r>
            <a:r>
              <a:rPr lang="zh-CN" altLang="en-US" dirty="0"/>
              <a:t> </a:t>
            </a:r>
            <a:r>
              <a:rPr lang="en-US" altLang="zh-CN" dirty="0"/>
              <a:t>that</a:t>
            </a:r>
            <a:r>
              <a:rPr lang="zh-CN" altLang="en-US" dirty="0"/>
              <a:t> </a:t>
            </a:r>
            <a:r>
              <a:rPr lang="en-US" altLang="zh-CN" dirty="0" err="1"/>
              <a:t>chatgpt</a:t>
            </a:r>
            <a:r>
              <a:rPr lang="zh-CN" altLang="en-US" dirty="0"/>
              <a:t> </a:t>
            </a:r>
            <a:r>
              <a:rPr lang="en-US" altLang="zh-CN" dirty="0"/>
              <a:t>achieves</a:t>
            </a:r>
            <a:r>
              <a:rPr lang="zh-CN" altLang="en-US" dirty="0"/>
              <a:t> </a:t>
            </a:r>
            <a:r>
              <a:rPr lang="en-US" altLang="zh-CN" dirty="0"/>
              <a:t>better</a:t>
            </a:r>
            <a:r>
              <a:rPr lang="zh-CN" altLang="en-US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B36DCE-7BA7-8246-B35F-1586898305D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8725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they can be classified as</a:t>
            </a:r>
            <a:r>
              <a:rPr lang="zh-CN" altLang="en-US" dirty="0"/>
              <a:t> </a:t>
            </a:r>
            <a:r>
              <a:rPr lang="en-US" altLang="zh-CN" dirty="0"/>
              <a:t>task-oriented</a:t>
            </a:r>
            <a:r>
              <a:rPr lang="zh-CN" altLang="en-US" dirty="0"/>
              <a:t> </a:t>
            </a:r>
            <a:r>
              <a:rPr lang="en-US" altLang="zh-CN" dirty="0"/>
              <a:t>ds</a:t>
            </a:r>
          </a:p>
          <a:p>
            <a:endParaRPr lang="en-US" altLang="zh-CN" dirty="0"/>
          </a:p>
          <a:p>
            <a:r>
              <a:rPr lang="en-US" altLang="zh-CN" dirty="0"/>
              <a:t>thanks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appearance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seq2seq</a:t>
            </a:r>
            <a:r>
              <a:rPr lang="zh-CN" altLang="en-US" dirty="0"/>
              <a:t> </a:t>
            </a:r>
            <a:r>
              <a:rPr lang="en-US" altLang="zh-CN" dirty="0"/>
              <a:t>framework,</a:t>
            </a:r>
            <a:r>
              <a:rPr lang="zh-CN" altLang="en-US" dirty="0"/>
              <a:t> </a:t>
            </a:r>
            <a:r>
              <a:rPr lang="en-US" altLang="zh-CN" dirty="0"/>
              <a:t>open-domain</a:t>
            </a:r>
            <a:r>
              <a:rPr lang="zh-CN" altLang="en-US" dirty="0"/>
              <a:t> </a:t>
            </a:r>
            <a:r>
              <a:rPr lang="en-US" altLang="zh-CN" dirty="0"/>
              <a:t>ds</a:t>
            </a:r>
            <a:r>
              <a:rPr lang="zh-CN" altLang="en-US" dirty="0"/>
              <a:t> </a:t>
            </a:r>
            <a:r>
              <a:rPr lang="en-US" altLang="zh-CN" dirty="0"/>
              <a:t>attracts</a:t>
            </a:r>
            <a:r>
              <a:rPr lang="zh-CN" altLang="en-US" dirty="0"/>
              <a:t> </a:t>
            </a:r>
            <a:r>
              <a:rPr lang="en-US" altLang="zh-CN" dirty="0"/>
              <a:t>attention</a:t>
            </a:r>
            <a:r>
              <a:rPr lang="zh-CN" altLang="en-US" dirty="0"/>
              <a:t> </a:t>
            </a:r>
            <a:r>
              <a:rPr lang="en-US" altLang="zh-CN" dirty="0"/>
              <a:t>since</a:t>
            </a:r>
            <a:r>
              <a:rPr lang="zh-CN" altLang="en-US" dirty="0"/>
              <a:t> </a:t>
            </a:r>
            <a:r>
              <a:rPr lang="en-US" altLang="zh-CN" dirty="0"/>
              <a:t>it</a:t>
            </a:r>
            <a:r>
              <a:rPr lang="zh-CN" altLang="en-US" dirty="0"/>
              <a:t> </a:t>
            </a:r>
            <a:r>
              <a:rPr lang="en-US" altLang="zh-CN" dirty="0"/>
              <a:t>firstly</a:t>
            </a:r>
            <a:r>
              <a:rPr lang="zh-CN" altLang="en-US" dirty="0"/>
              <a:t> </a:t>
            </a:r>
            <a:r>
              <a:rPr lang="en-US" altLang="zh-CN" dirty="0"/>
              <a:t>got</a:t>
            </a:r>
            <a:r>
              <a:rPr lang="zh-CN" altLang="en-US" dirty="0"/>
              <a:t> </a:t>
            </a:r>
            <a:r>
              <a:rPr lang="en-US" altLang="zh-CN" dirty="0"/>
              <a:t>formal</a:t>
            </a:r>
            <a:r>
              <a:rPr lang="zh-CN" altLang="en-US" dirty="0"/>
              <a:t> </a:t>
            </a:r>
            <a:r>
              <a:rPr lang="en-US" altLang="zh-CN" dirty="0"/>
              <a:t>definition.</a:t>
            </a:r>
          </a:p>
          <a:p>
            <a:endParaRPr lang="en-US" altLang="zh-CN" dirty="0"/>
          </a:p>
          <a:p>
            <a:r>
              <a:rPr lang="en-US" altLang="zh-CN" dirty="0"/>
              <a:t>From</a:t>
            </a:r>
            <a:r>
              <a:rPr lang="zh-CN" altLang="en-US" dirty="0"/>
              <a:t> </a:t>
            </a:r>
            <a:r>
              <a:rPr lang="en-US" altLang="zh-CN" dirty="0"/>
              <a:t>now,</a:t>
            </a:r>
            <a:r>
              <a:rPr lang="zh-CN" altLang="en-US" dirty="0"/>
              <a:t> </a:t>
            </a:r>
            <a:r>
              <a:rPr lang="en-US" altLang="zh-CN" dirty="0"/>
              <a:t>both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tasks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architectures</a:t>
            </a:r>
            <a:r>
              <a:rPr lang="zh-CN" altLang="en-US" dirty="0"/>
              <a:t> </a:t>
            </a:r>
            <a:r>
              <a:rPr lang="en-US" altLang="zh-CN" dirty="0"/>
              <a:t>becomes</a:t>
            </a:r>
            <a:r>
              <a:rPr lang="zh-CN" altLang="en-US" dirty="0"/>
              <a:t> </a:t>
            </a:r>
            <a:r>
              <a:rPr lang="en-US" altLang="zh-CN" dirty="0"/>
              <a:t>more</a:t>
            </a:r>
            <a:r>
              <a:rPr lang="zh-CN" altLang="en-US" dirty="0"/>
              <a:t> </a:t>
            </a:r>
            <a:r>
              <a:rPr lang="en-US" altLang="zh-CN" dirty="0"/>
              <a:t>advanced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complicated,</a:t>
            </a:r>
          </a:p>
          <a:p>
            <a:endParaRPr lang="en-US" altLang="zh-CN" dirty="0"/>
          </a:p>
          <a:p>
            <a:r>
              <a:rPr lang="en-US" altLang="zh-CN" dirty="0"/>
              <a:t>task</a:t>
            </a:r>
            <a:r>
              <a:rPr lang="zh-CN" altLang="en-US" dirty="0"/>
              <a:t> </a:t>
            </a:r>
            <a:r>
              <a:rPr lang="en-US" altLang="zh-CN" dirty="0"/>
              <a:t>evolves</a:t>
            </a:r>
            <a:r>
              <a:rPr lang="zh-CN" altLang="en-US" dirty="0"/>
              <a:t> </a:t>
            </a:r>
            <a:r>
              <a:rPr lang="en-US" altLang="zh-CN" dirty="0"/>
              <a:t>from</a:t>
            </a:r>
            <a:r>
              <a:rPr lang="zh-CN" altLang="en-US" dirty="0"/>
              <a:t> </a:t>
            </a:r>
            <a:r>
              <a:rPr lang="en-US" altLang="zh-CN" dirty="0"/>
              <a:t>single-domain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multiple</a:t>
            </a:r>
            <a:r>
              <a:rPr lang="zh-CN" altLang="en-US" dirty="0"/>
              <a:t> </a:t>
            </a:r>
            <a:r>
              <a:rPr lang="en-US" altLang="zh-CN" dirty="0"/>
              <a:t>domain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cross-domain,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architecture</a:t>
            </a:r>
            <a:r>
              <a:rPr lang="zh-CN" altLang="en-US" dirty="0"/>
              <a:t> </a:t>
            </a:r>
            <a:r>
              <a:rPr lang="en-US" altLang="zh-CN" dirty="0" err="1"/>
              <a:t>xxxxx</a:t>
            </a:r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leading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appearance of</a:t>
            </a:r>
            <a:r>
              <a:rPr lang="zh-CN" altLang="en-US" dirty="0"/>
              <a:t> </a:t>
            </a:r>
            <a:r>
              <a:rPr lang="en-US" altLang="zh-CN" dirty="0"/>
              <a:t>pre-trained</a:t>
            </a:r>
            <a:r>
              <a:rPr lang="zh-CN" altLang="en-US" dirty="0"/>
              <a:t> </a:t>
            </a:r>
            <a:r>
              <a:rPr lang="en-US" altLang="zh-CN" dirty="0"/>
              <a:t>language</a:t>
            </a:r>
            <a:r>
              <a:rPr lang="zh-CN" altLang="en-US" dirty="0"/>
              <a:t> </a:t>
            </a:r>
            <a:r>
              <a:rPr lang="en-US" altLang="zh-CN" dirty="0"/>
              <a:t>models,</a:t>
            </a:r>
            <a:r>
              <a:rPr lang="zh-CN" altLang="en-US" dirty="0"/>
              <a:t> </a:t>
            </a:r>
            <a:r>
              <a:rPr lang="en-US" altLang="zh-CN" dirty="0"/>
              <a:t>such</a:t>
            </a:r>
            <a:r>
              <a:rPr lang="zh-CN" altLang="en-US" dirty="0"/>
              <a:t> </a:t>
            </a:r>
            <a:r>
              <a:rPr lang="en-US" altLang="zh-CN" dirty="0"/>
              <a:t>as</a:t>
            </a:r>
            <a:r>
              <a:rPr lang="zh-CN" altLang="en-US" dirty="0"/>
              <a:t> </a:t>
            </a:r>
            <a:r>
              <a:rPr lang="en-US" altLang="zh-CN" dirty="0" err="1"/>
              <a:t>bert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 err="1"/>
              <a:t>gpt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B36DCE-7BA7-8246-B35F-1586898305D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1708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Then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second</a:t>
            </a:r>
            <a:r>
              <a:rPr lang="zh-CN" altLang="en-US" dirty="0"/>
              <a:t> </a:t>
            </a:r>
            <a:r>
              <a:rPr lang="en-US" altLang="zh-CN" dirty="0"/>
              <a:t>stage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fusion</a:t>
            </a:r>
            <a:r>
              <a:rPr lang="zh-CN" altLang="en-US" dirty="0"/>
              <a:t> </a:t>
            </a:r>
            <a:r>
              <a:rPr lang="en-US" altLang="zh-CN" dirty="0"/>
              <a:t>between</a:t>
            </a:r>
            <a:r>
              <a:rPr lang="zh-CN" altLang="en-US" dirty="0"/>
              <a:t> </a:t>
            </a:r>
            <a:r>
              <a:rPr lang="en-US" altLang="zh-CN" dirty="0" err="1"/>
              <a:t>llm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dialogue</a:t>
            </a:r>
            <a:r>
              <a:rPr lang="zh-CN" altLang="en-US" dirty="0"/>
              <a:t> </a:t>
            </a:r>
            <a:r>
              <a:rPr lang="en-US" altLang="zh-CN" dirty="0"/>
              <a:t>model</a:t>
            </a:r>
          </a:p>
          <a:p>
            <a:r>
              <a:rPr lang="en-US" altLang="zh-CN" dirty="0"/>
              <a:t>There</a:t>
            </a:r>
            <a:r>
              <a:rPr lang="zh-CN" altLang="en-US" dirty="0"/>
              <a:t> </a:t>
            </a:r>
            <a:r>
              <a:rPr lang="en-US" altLang="zh-CN" dirty="0"/>
              <a:t>are</a:t>
            </a:r>
            <a:r>
              <a:rPr lang="zh-CN" altLang="en-US" dirty="0"/>
              <a:t> </a:t>
            </a:r>
            <a:r>
              <a:rPr lang="en-US" altLang="zh-CN" dirty="0"/>
              <a:t>two</a:t>
            </a:r>
            <a:r>
              <a:rPr lang="zh-CN" altLang="en-US" dirty="0"/>
              <a:t> </a:t>
            </a:r>
            <a:r>
              <a:rPr lang="en-US" altLang="zh-CN" dirty="0"/>
              <a:t>trends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B36DCE-7BA7-8246-B35F-1586898305D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5888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fusion</a:t>
            </a:r>
            <a:r>
              <a:rPr lang="zh-CN" altLang="en-US" dirty="0"/>
              <a:t> </a:t>
            </a:r>
            <a:r>
              <a:rPr lang="en-US" altLang="zh-CN" dirty="0"/>
              <a:t>between</a:t>
            </a:r>
            <a:r>
              <a:rPr lang="zh-CN" altLang="en-US" dirty="0"/>
              <a:t> </a:t>
            </a:r>
            <a:r>
              <a:rPr lang="en-US" altLang="zh-CN" dirty="0"/>
              <a:t>task-oriented</a:t>
            </a:r>
            <a:r>
              <a:rPr lang="zh-CN" altLang="en-US" dirty="0"/>
              <a:t> </a:t>
            </a:r>
            <a:r>
              <a:rPr lang="en-US" altLang="zh-CN" dirty="0"/>
              <a:t>ds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open-domain</a:t>
            </a:r>
            <a:r>
              <a:rPr lang="zh-CN" altLang="en-US" dirty="0"/>
              <a:t> </a:t>
            </a:r>
            <a:r>
              <a:rPr lang="en-US" altLang="zh-CN" dirty="0"/>
              <a:t>ds</a:t>
            </a:r>
            <a:r>
              <a:rPr lang="zh-CN" altLang="en-US" dirty="0"/>
              <a:t> </a:t>
            </a:r>
            <a:r>
              <a:rPr lang="en-US" altLang="zh-CN" dirty="0"/>
              <a:t>starts</a:t>
            </a:r>
            <a:r>
              <a:rPr lang="zh-CN" altLang="en-US" dirty="0"/>
              <a:t> </a:t>
            </a:r>
            <a:r>
              <a:rPr lang="en-US" altLang="zh-CN" dirty="0"/>
              <a:t>from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fusion</a:t>
            </a:r>
            <a:r>
              <a:rPr lang="zh-CN" altLang="en-US" dirty="0"/>
              <a:t> </a:t>
            </a:r>
            <a:r>
              <a:rPr lang="en-US" altLang="zh-CN" dirty="0"/>
              <a:t>between</a:t>
            </a:r>
            <a:r>
              <a:rPr lang="zh-CN" altLang="en-US" dirty="0"/>
              <a:t> </a:t>
            </a:r>
            <a:r>
              <a:rPr lang="en-US" altLang="zh-CN" dirty="0"/>
              <a:t>four</a:t>
            </a:r>
            <a:r>
              <a:rPr lang="zh-CN" altLang="en-US" dirty="0"/>
              <a:t> </a:t>
            </a:r>
            <a:r>
              <a:rPr lang="en-US" altLang="zh-CN" dirty="0"/>
              <a:t>components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task-oriented</a:t>
            </a:r>
            <a:r>
              <a:rPr lang="zh-CN" altLang="en-US" dirty="0"/>
              <a:t> </a:t>
            </a:r>
            <a:r>
              <a:rPr lang="en-US" altLang="zh-CN" dirty="0"/>
              <a:t>ds</a:t>
            </a:r>
            <a:br>
              <a:rPr lang="en-US" altLang="zh-CN" dirty="0"/>
            </a:br>
            <a:r>
              <a:rPr lang="en-US" altLang="zh-CN" dirty="0"/>
              <a:t>SOLOIST</a:t>
            </a:r>
            <a:r>
              <a:rPr lang="zh-CN" altLang="en-US" dirty="0"/>
              <a:t> </a:t>
            </a:r>
            <a:r>
              <a:rPr lang="en-US" altLang="zh-CN" dirty="0"/>
              <a:t>as</a:t>
            </a:r>
            <a:r>
              <a:rPr lang="zh-CN" altLang="en-US" dirty="0"/>
              <a:t> </a:t>
            </a:r>
            <a:r>
              <a:rPr lang="en-US" altLang="zh-CN" dirty="0"/>
              <a:t>shown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fuses</a:t>
            </a:r>
            <a:r>
              <a:rPr lang="zh-CN" altLang="en-US" dirty="0"/>
              <a:t> </a:t>
            </a:r>
            <a:r>
              <a:rPr lang="en-US" altLang="zh-CN" dirty="0"/>
              <a:t>DST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NLG</a:t>
            </a:r>
            <a:r>
              <a:rPr lang="zh-CN" altLang="en-US" dirty="0"/>
              <a:t> </a:t>
            </a:r>
            <a:r>
              <a:rPr lang="en-US" altLang="zh-CN" dirty="0"/>
              <a:t>by</a:t>
            </a:r>
            <a:r>
              <a:rPr lang="zh-CN" altLang="en-US" dirty="0"/>
              <a:t> </a:t>
            </a:r>
            <a:r>
              <a:rPr lang="en-US" altLang="zh-CN" dirty="0"/>
              <a:t>formulating</a:t>
            </a:r>
            <a:r>
              <a:rPr lang="zh-CN" altLang="en-US" dirty="0"/>
              <a:t> </a:t>
            </a:r>
            <a:r>
              <a:rPr lang="en-US" altLang="zh-CN" dirty="0"/>
              <a:t>task-oriented</a:t>
            </a:r>
            <a:r>
              <a:rPr lang="zh-CN" altLang="en-US" dirty="0"/>
              <a:t> </a:t>
            </a:r>
            <a:r>
              <a:rPr lang="en-US" altLang="zh-CN" dirty="0"/>
              <a:t>ds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an</a:t>
            </a:r>
            <a:r>
              <a:rPr lang="zh-CN" altLang="en-US" dirty="0"/>
              <a:t> </a:t>
            </a:r>
            <a:r>
              <a:rPr lang="en-US" altLang="zh-CN" dirty="0"/>
              <a:t>end-to-end</a:t>
            </a:r>
            <a:r>
              <a:rPr lang="zh-CN" altLang="en-US" dirty="0"/>
              <a:t> </a:t>
            </a:r>
            <a:r>
              <a:rPr lang="en-US" altLang="zh-CN" dirty="0"/>
              <a:t>manner</a:t>
            </a:r>
            <a:br>
              <a:rPr lang="en-US" altLang="zh-CN" dirty="0"/>
            </a:br>
            <a:r>
              <a:rPr lang="en-US" altLang="zh-CN" dirty="0"/>
              <a:t>following</a:t>
            </a:r>
            <a:r>
              <a:rPr lang="zh-CN" altLang="en-US" dirty="0"/>
              <a:t> </a:t>
            </a:r>
            <a:r>
              <a:rPr lang="en-US" altLang="zh-CN" dirty="0"/>
              <a:t>this</a:t>
            </a:r>
            <a:r>
              <a:rPr lang="zh-CN" altLang="en-US" dirty="0"/>
              <a:t> </a:t>
            </a:r>
            <a:r>
              <a:rPr lang="en-US" altLang="zh-CN" dirty="0"/>
              <a:t>paradigm,</a:t>
            </a:r>
            <a:r>
              <a:rPr lang="zh-CN" altLang="en-US" dirty="0"/>
              <a:t> </a:t>
            </a:r>
            <a:r>
              <a:rPr lang="en-US" altLang="zh-CN" dirty="0"/>
              <a:t>lots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works</a:t>
            </a:r>
            <a:r>
              <a:rPr lang="zh-CN" altLang="en-US" dirty="0"/>
              <a:t> </a:t>
            </a:r>
            <a:r>
              <a:rPr lang="en-US" altLang="zh-CN" dirty="0"/>
              <a:t>fuses</a:t>
            </a:r>
            <a:r>
              <a:rPr lang="zh-CN" altLang="en-US" dirty="0"/>
              <a:t> </a:t>
            </a:r>
            <a:r>
              <a:rPr lang="en-US" altLang="zh-CN" dirty="0"/>
              <a:t>different</a:t>
            </a:r>
            <a:r>
              <a:rPr lang="zh-CN" altLang="en-US" dirty="0"/>
              <a:t> </a:t>
            </a:r>
            <a:r>
              <a:rPr lang="en-US" altLang="zh-CN" dirty="0"/>
              <a:t>components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task-oriented</a:t>
            </a:r>
            <a:r>
              <a:rPr lang="zh-CN" altLang="en-US" dirty="0"/>
              <a:t> </a:t>
            </a:r>
            <a:r>
              <a:rPr lang="en-US" altLang="zh-CN" dirty="0"/>
              <a:t>ds,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at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last,</a:t>
            </a:r>
            <a:r>
              <a:rPr lang="zh-CN" altLang="en-US" dirty="0"/>
              <a:t> </a:t>
            </a:r>
            <a:r>
              <a:rPr lang="en-US" altLang="zh-CN" dirty="0"/>
              <a:t>PPTOD</a:t>
            </a:r>
            <a:r>
              <a:rPr lang="zh-CN" altLang="en-US" dirty="0"/>
              <a:t> </a:t>
            </a:r>
            <a:r>
              <a:rPr lang="en-US" altLang="zh-CN" dirty="0"/>
              <a:t>fuses</a:t>
            </a:r>
            <a:r>
              <a:rPr lang="zh-CN" altLang="en-US" dirty="0"/>
              <a:t> </a:t>
            </a:r>
            <a:r>
              <a:rPr lang="en-US" altLang="zh-CN" dirty="0"/>
              <a:t>all</a:t>
            </a:r>
            <a:r>
              <a:rPr lang="zh-CN" altLang="en-US" dirty="0"/>
              <a:t> </a:t>
            </a:r>
            <a:r>
              <a:rPr lang="en-US" altLang="zh-CN" dirty="0"/>
              <a:t>sub-tasks</a:t>
            </a:r>
            <a:r>
              <a:rPr lang="zh-CN" altLang="en-US" dirty="0"/>
              <a:t> </a:t>
            </a:r>
            <a:r>
              <a:rPr lang="en-US" altLang="zh-CN" dirty="0"/>
              <a:t>together.</a:t>
            </a:r>
            <a:r>
              <a:rPr lang="zh-CN" altLang="en-US" dirty="0"/>
              <a:t> </a:t>
            </a:r>
            <a:endParaRPr lang="en-HK" altLang="zh-CN" dirty="0"/>
          </a:p>
          <a:p>
            <a:r>
              <a:rPr lang="en-US" altLang="zh-CN" dirty="0"/>
              <a:t>This</a:t>
            </a:r>
            <a:r>
              <a:rPr lang="zh-CN" altLang="en-US" dirty="0"/>
              <a:t> </a:t>
            </a:r>
            <a:r>
              <a:rPr lang="en-US" altLang="zh-CN" dirty="0"/>
              <a:t>framework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task-oriented</a:t>
            </a:r>
            <a:r>
              <a:rPr lang="zh-CN" altLang="en-US" dirty="0"/>
              <a:t> </a:t>
            </a:r>
            <a:r>
              <a:rPr lang="en-US" altLang="zh-CN" dirty="0"/>
              <a:t>ds</a:t>
            </a:r>
            <a:r>
              <a:rPr lang="zh-CN" altLang="en-US" dirty="0"/>
              <a:t> </a:t>
            </a:r>
            <a:r>
              <a:rPr lang="en-US" altLang="zh-CN" dirty="0"/>
              <a:t>called</a:t>
            </a:r>
            <a:r>
              <a:rPr lang="zh-CN" altLang="en-US" dirty="0"/>
              <a:t> </a:t>
            </a:r>
            <a:r>
              <a:rPr lang="en-US" altLang="zh-CN" dirty="0"/>
              <a:t>end2end</a:t>
            </a:r>
            <a:r>
              <a:rPr lang="zh-CN" altLang="en-US" dirty="0"/>
              <a:t> </a:t>
            </a:r>
            <a:r>
              <a:rPr lang="en-US" altLang="zh-CN" dirty="0"/>
              <a:t>task-oriented</a:t>
            </a:r>
            <a:r>
              <a:rPr lang="zh-CN" altLang="en-US" dirty="0"/>
              <a:t> </a:t>
            </a:r>
            <a:r>
              <a:rPr lang="en-US" altLang="zh-CN" dirty="0"/>
              <a:t>ds,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be</a:t>
            </a:r>
            <a:r>
              <a:rPr lang="zh-CN" altLang="en-US" dirty="0"/>
              <a:t> </a:t>
            </a:r>
            <a:r>
              <a:rPr lang="en-US" altLang="zh-CN" dirty="0"/>
              <a:t>distinguished</a:t>
            </a:r>
            <a:r>
              <a:rPr lang="zh-CN" altLang="en-US" dirty="0"/>
              <a:t> </a:t>
            </a:r>
            <a:r>
              <a:rPr lang="en-US" altLang="zh-CN" dirty="0"/>
              <a:t>from</a:t>
            </a:r>
            <a:r>
              <a:rPr lang="zh-CN" altLang="en-US" dirty="0"/>
              <a:t> </a:t>
            </a:r>
            <a:r>
              <a:rPr lang="en-US" altLang="zh-CN" dirty="0"/>
              <a:t>traditional</a:t>
            </a:r>
            <a:r>
              <a:rPr lang="zh-CN" altLang="en-US" dirty="0"/>
              <a:t> </a:t>
            </a:r>
            <a:r>
              <a:rPr lang="en-US" altLang="zh-CN" dirty="0"/>
              <a:t>pipeline</a:t>
            </a:r>
            <a:r>
              <a:rPr lang="zh-CN" altLang="en-US" dirty="0"/>
              <a:t> </a:t>
            </a:r>
            <a:r>
              <a:rPr lang="en-US" altLang="zh-CN" dirty="0"/>
              <a:t>system.</a:t>
            </a:r>
          </a:p>
          <a:p>
            <a:endParaRPr lang="en-US" dirty="0"/>
          </a:p>
          <a:p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this</a:t>
            </a:r>
            <a:r>
              <a:rPr lang="zh-CN" altLang="en-US" dirty="0"/>
              <a:t> </a:t>
            </a:r>
            <a:r>
              <a:rPr lang="en-US" altLang="zh-CN" dirty="0"/>
              <a:t>way,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framework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similar with</a:t>
            </a:r>
            <a:r>
              <a:rPr lang="zh-CN" altLang="en-US" dirty="0"/>
              <a:t> </a:t>
            </a:r>
            <a:r>
              <a:rPr lang="en-US" altLang="zh-CN" dirty="0"/>
              <a:t>open-domain</a:t>
            </a:r>
            <a:r>
              <a:rPr lang="zh-CN" altLang="en-US" dirty="0"/>
              <a:t> </a:t>
            </a:r>
            <a:r>
              <a:rPr lang="en-US" altLang="zh-CN" dirty="0"/>
              <a:t>ds,</a:t>
            </a:r>
            <a:r>
              <a:rPr lang="zh-CN" altLang="en-US" dirty="0"/>
              <a:t> </a:t>
            </a:r>
            <a:r>
              <a:rPr lang="en-US" altLang="zh-CN" dirty="0"/>
              <a:t>thus</a:t>
            </a:r>
            <a:r>
              <a:rPr lang="zh-CN" altLang="en-US" dirty="0"/>
              <a:t> </a:t>
            </a:r>
            <a:r>
              <a:rPr lang="en-US" altLang="zh-CN" dirty="0"/>
              <a:t>there</a:t>
            </a:r>
            <a:r>
              <a:rPr lang="zh-CN" altLang="en-US" dirty="0"/>
              <a:t> </a:t>
            </a:r>
            <a:r>
              <a:rPr lang="en-US" altLang="zh-CN" dirty="0"/>
              <a:t>are</a:t>
            </a:r>
            <a:r>
              <a:rPr lang="zh-CN" altLang="en-US" dirty="0"/>
              <a:t> </a:t>
            </a:r>
            <a:r>
              <a:rPr lang="en-US" altLang="zh-CN" dirty="0"/>
              <a:t>some</a:t>
            </a:r>
            <a:r>
              <a:rPr lang="zh-CN" altLang="en-US" dirty="0"/>
              <a:t> </a:t>
            </a:r>
            <a:r>
              <a:rPr lang="en-US" altLang="zh-CN" dirty="0"/>
              <a:t>works</a:t>
            </a:r>
            <a:r>
              <a:rPr lang="zh-CN" altLang="en-US" dirty="0"/>
              <a:t> </a:t>
            </a:r>
            <a:r>
              <a:rPr lang="en-US" altLang="zh-CN" dirty="0"/>
              <a:t>start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fuse</a:t>
            </a:r>
            <a:r>
              <a:rPr lang="zh-CN" altLang="en-US" dirty="0"/>
              <a:t> </a:t>
            </a:r>
            <a:r>
              <a:rPr lang="en-US" altLang="zh-CN" dirty="0"/>
              <a:t>e2e</a:t>
            </a:r>
            <a:r>
              <a:rPr lang="zh-CN" altLang="en-US" dirty="0"/>
              <a:t> </a:t>
            </a:r>
            <a:r>
              <a:rPr lang="en-US" altLang="zh-CN" dirty="0"/>
              <a:t>task-oriented</a:t>
            </a:r>
            <a:r>
              <a:rPr lang="zh-CN" altLang="en-US" dirty="0"/>
              <a:t> </a:t>
            </a:r>
            <a:r>
              <a:rPr lang="en-US" altLang="zh-CN" dirty="0"/>
              <a:t>ds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open-domain</a:t>
            </a:r>
            <a:r>
              <a:rPr lang="zh-CN" altLang="en-US" dirty="0"/>
              <a:t> </a:t>
            </a:r>
            <a:r>
              <a:rPr lang="en-US" altLang="zh-CN" dirty="0"/>
              <a:t>ds,</a:t>
            </a:r>
            <a:r>
              <a:rPr lang="zh-CN" altLang="en-US" dirty="0"/>
              <a:t> </a:t>
            </a:r>
            <a:r>
              <a:rPr lang="en-US" altLang="zh-CN" dirty="0"/>
              <a:t>by</a:t>
            </a:r>
            <a:r>
              <a:rPr lang="zh-CN" altLang="en-US" dirty="0"/>
              <a:t> </a:t>
            </a:r>
            <a:r>
              <a:rPr lang="en-US" altLang="zh-CN" dirty="0"/>
              <a:t>designing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unified</a:t>
            </a:r>
            <a:r>
              <a:rPr lang="zh-CN" altLang="en-US" dirty="0"/>
              <a:t> </a:t>
            </a:r>
            <a:r>
              <a:rPr lang="en-US" altLang="zh-CN" dirty="0"/>
              <a:t>data</a:t>
            </a:r>
            <a:r>
              <a:rPr lang="zh-CN" altLang="en-US" dirty="0"/>
              <a:t> </a:t>
            </a:r>
            <a:r>
              <a:rPr lang="en-US" altLang="zh-CN" dirty="0"/>
              <a:t>schema.</a:t>
            </a:r>
            <a:br>
              <a:rPr lang="en-US" altLang="zh-CN" dirty="0"/>
            </a:br>
            <a:br>
              <a:rPr lang="en-US" altLang="zh-CN" dirty="0"/>
            </a:br>
            <a:br>
              <a:rPr lang="en-US" altLang="zh-CN" dirty="0"/>
            </a:br>
            <a:r>
              <a:rPr lang="en-US" altLang="zh-CN" dirty="0"/>
              <a:t>10</a:t>
            </a:r>
            <a:r>
              <a:rPr lang="zh-CN" altLang="en-US" dirty="0"/>
              <a:t> </a:t>
            </a:r>
            <a:r>
              <a:rPr lang="en-US" altLang="zh-CN" dirty="0"/>
              <a:t>mins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B36DCE-7BA7-8246-B35F-1586898305D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8198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Secondly,</a:t>
            </a:r>
            <a:r>
              <a:rPr lang="zh-CN" altLang="en-US" dirty="0"/>
              <a:t> </a:t>
            </a:r>
            <a:r>
              <a:rPr lang="en-US" altLang="zh-CN" dirty="0"/>
              <a:t>as</a:t>
            </a:r>
            <a:r>
              <a:rPr lang="zh-CN" altLang="en-US" dirty="0"/>
              <a:t> </a:t>
            </a:r>
            <a:r>
              <a:rPr lang="en-US" altLang="zh-CN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introduced</a:t>
            </a:r>
            <a:r>
              <a:rPr lang="zh-CN" altLang="en-US" dirty="0"/>
              <a:t> </a:t>
            </a:r>
            <a:r>
              <a:rPr lang="en-US" altLang="zh-CN" dirty="0"/>
              <a:t>before,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pre-trained</a:t>
            </a:r>
            <a:r>
              <a:rPr lang="zh-CN" altLang="en-US" dirty="0"/>
              <a:t> </a:t>
            </a:r>
            <a:r>
              <a:rPr lang="en-US" altLang="zh-CN" dirty="0" err="1"/>
              <a:t>lm</a:t>
            </a:r>
            <a:r>
              <a:rPr lang="zh-CN" altLang="en-US" dirty="0"/>
              <a:t> </a:t>
            </a:r>
            <a:r>
              <a:rPr lang="en-US" altLang="zh-CN" dirty="0"/>
              <a:t>becomes</a:t>
            </a:r>
            <a:r>
              <a:rPr lang="zh-CN" altLang="en-US" dirty="0"/>
              <a:t> </a:t>
            </a:r>
            <a:r>
              <a:rPr lang="en-US" altLang="zh-CN" dirty="0"/>
              <a:t>important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ds,</a:t>
            </a:r>
            <a:r>
              <a:rPr lang="zh-CN" altLang="en-US" dirty="0"/>
              <a:t> </a:t>
            </a:r>
            <a:r>
              <a:rPr lang="en-US" altLang="zh-CN" dirty="0"/>
              <a:t>with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suitable</a:t>
            </a:r>
            <a:r>
              <a:rPr lang="zh-CN" altLang="en-US" dirty="0"/>
              <a:t> </a:t>
            </a:r>
            <a:r>
              <a:rPr lang="en-US" altLang="zh-CN" dirty="0"/>
              <a:t>scaling</a:t>
            </a:r>
            <a:r>
              <a:rPr lang="zh-CN" altLang="en-US" dirty="0"/>
              <a:t> </a:t>
            </a:r>
            <a:r>
              <a:rPr lang="en-US" altLang="zh-CN" dirty="0"/>
              <a:t>at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data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model</a:t>
            </a:r>
            <a:r>
              <a:rPr lang="zh-CN" altLang="en-US" dirty="0"/>
              <a:t> </a:t>
            </a:r>
            <a:r>
              <a:rPr lang="en-US" altLang="zh-CN" dirty="0"/>
              <a:t>size,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PLM</a:t>
            </a:r>
            <a:r>
              <a:rPr lang="zh-CN" altLang="en-US" dirty="0"/>
              <a:t> </a:t>
            </a:r>
            <a:r>
              <a:rPr lang="en-US" altLang="zh-CN" dirty="0"/>
              <a:t>becomes</a:t>
            </a:r>
            <a:r>
              <a:rPr lang="zh-CN" altLang="en-US" dirty="0"/>
              <a:t> </a:t>
            </a:r>
            <a:r>
              <a:rPr lang="en-US" altLang="zh-CN" dirty="0"/>
              <a:t>LLM.</a:t>
            </a:r>
            <a:br>
              <a:rPr lang="en-US" altLang="zh-CN" dirty="0"/>
            </a:br>
            <a:r>
              <a:rPr lang="en-US" altLang="zh-CN" dirty="0"/>
              <a:t>Due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tremendous and</a:t>
            </a:r>
            <a:r>
              <a:rPr lang="zh-CN" altLang="en-US" dirty="0"/>
              <a:t> </a:t>
            </a:r>
            <a:r>
              <a:rPr lang="en-US" altLang="zh-CN" dirty="0"/>
              <a:t>diverse</a:t>
            </a:r>
            <a:r>
              <a:rPr lang="zh-CN" altLang="en-US" dirty="0"/>
              <a:t> </a:t>
            </a:r>
            <a:r>
              <a:rPr lang="en-US" altLang="zh-CN" dirty="0"/>
              <a:t>pre-training</a:t>
            </a:r>
            <a:r>
              <a:rPr lang="zh-CN" altLang="en-US" dirty="0"/>
              <a:t> </a:t>
            </a:r>
            <a:r>
              <a:rPr lang="en-US" altLang="zh-CN" dirty="0"/>
              <a:t>corpus,</a:t>
            </a:r>
            <a:r>
              <a:rPr lang="zh-CN" altLang="en-US" dirty="0"/>
              <a:t> </a:t>
            </a:r>
            <a:r>
              <a:rPr lang="en-US" altLang="zh-CN" dirty="0"/>
              <a:t>almost</a:t>
            </a:r>
            <a:r>
              <a:rPr lang="zh-CN" altLang="en-US" dirty="0"/>
              <a:t> </a:t>
            </a:r>
            <a:r>
              <a:rPr lang="en-US" altLang="zh-CN" dirty="0"/>
              <a:t>all</a:t>
            </a:r>
            <a:r>
              <a:rPr lang="zh-CN" altLang="en-US" dirty="0"/>
              <a:t> </a:t>
            </a:r>
            <a:r>
              <a:rPr lang="en-US" altLang="zh-CN" dirty="0"/>
              <a:t>LLMs</a:t>
            </a:r>
            <a:r>
              <a:rPr lang="zh-CN" altLang="en-US" dirty="0"/>
              <a:t> </a:t>
            </a:r>
            <a:r>
              <a:rPr lang="en-US" altLang="zh-CN" dirty="0"/>
              <a:t>can</a:t>
            </a:r>
            <a:r>
              <a:rPr lang="zh-CN" altLang="en-US" dirty="0"/>
              <a:t> </a:t>
            </a:r>
            <a:r>
              <a:rPr lang="en-US" altLang="zh-CN" dirty="0"/>
              <a:t>be</a:t>
            </a:r>
            <a:r>
              <a:rPr lang="zh-CN" altLang="en-US" dirty="0"/>
              <a:t> </a:t>
            </a:r>
            <a:r>
              <a:rPr lang="en-US" altLang="zh-CN" dirty="0"/>
              <a:t>directly</a:t>
            </a:r>
            <a:r>
              <a:rPr lang="zh-CN" altLang="en-US" dirty="0"/>
              <a:t> </a:t>
            </a:r>
            <a:r>
              <a:rPr lang="en-US" altLang="zh-CN" dirty="0"/>
              <a:t>used</a:t>
            </a:r>
            <a:r>
              <a:rPr lang="zh-CN" altLang="en-US" dirty="0"/>
              <a:t> </a:t>
            </a:r>
            <a:r>
              <a:rPr lang="en-US" altLang="zh-CN" dirty="0"/>
              <a:t>as</a:t>
            </a:r>
            <a:r>
              <a:rPr lang="zh-CN" altLang="en-US" dirty="0"/>
              <a:t> </a:t>
            </a:r>
            <a:r>
              <a:rPr lang="en-US" altLang="zh-CN" dirty="0"/>
              <a:t>dialogue</a:t>
            </a:r>
            <a:r>
              <a:rPr lang="zh-CN" altLang="en-US" dirty="0"/>
              <a:t> </a:t>
            </a:r>
            <a:r>
              <a:rPr lang="en-US" altLang="zh-CN" dirty="0"/>
              <a:t>model.</a:t>
            </a:r>
            <a:r>
              <a:rPr lang="zh-CN" altLang="en-US" dirty="0"/>
              <a:t> </a:t>
            </a:r>
            <a:r>
              <a:rPr lang="en-US" altLang="zh-CN" dirty="0"/>
              <a:t>After</a:t>
            </a:r>
            <a:r>
              <a:rPr lang="zh-CN" altLang="en-US" dirty="0"/>
              <a:t> </a:t>
            </a:r>
            <a:r>
              <a:rPr lang="en-US" altLang="zh-CN" dirty="0"/>
              <a:t>further</a:t>
            </a:r>
            <a:r>
              <a:rPr lang="zh-CN" altLang="en-US" dirty="0"/>
              <a:t> </a:t>
            </a:r>
            <a:r>
              <a:rPr lang="en-US" altLang="zh-CN" dirty="0"/>
              <a:t>in-domain</a:t>
            </a:r>
            <a:r>
              <a:rPr lang="zh-CN" altLang="en-US" dirty="0"/>
              <a:t> </a:t>
            </a:r>
            <a:r>
              <a:rPr lang="en-US" altLang="zh-CN" dirty="0"/>
              <a:t>finetuning,</a:t>
            </a:r>
            <a:r>
              <a:rPr lang="zh-CN" altLang="en-US" dirty="0"/>
              <a:t> </a:t>
            </a:r>
            <a:r>
              <a:rPr lang="en-US" altLang="zh-CN" dirty="0"/>
              <a:t>LLM-based</a:t>
            </a:r>
            <a:r>
              <a:rPr lang="zh-CN" altLang="en-US" dirty="0"/>
              <a:t> </a:t>
            </a:r>
            <a:r>
              <a:rPr lang="en-US" altLang="zh-CN" dirty="0"/>
              <a:t>Dialogue</a:t>
            </a:r>
            <a:r>
              <a:rPr lang="zh-CN" altLang="en-US" dirty="0"/>
              <a:t> </a:t>
            </a:r>
            <a:r>
              <a:rPr lang="en-US" altLang="zh-CN" dirty="0"/>
              <a:t>Model</a:t>
            </a:r>
            <a:r>
              <a:rPr lang="zh-CN" altLang="en-US" dirty="0"/>
              <a:t> </a:t>
            </a:r>
            <a:r>
              <a:rPr lang="en-US" altLang="zh-CN" dirty="0"/>
              <a:t>appears.</a:t>
            </a:r>
            <a:r>
              <a:rPr lang="zh-CN" altLang="en-US" dirty="0"/>
              <a:t> </a:t>
            </a:r>
            <a:br>
              <a:rPr lang="en-HK" altLang="zh-CN" dirty="0"/>
            </a:b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examples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GPT-2</a:t>
            </a:r>
            <a:r>
              <a:rPr lang="zh-CN" altLang="en-US" dirty="0"/>
              <a:t> </a:t>
            </a:r>
            <a:r>
              <a:rPr lang="en-US" altLang="zh-CN" dirty="0"/>
              <a:t>(PLM)</a:t>
            </a:r>
            <a:r>
              <a:rPr lang="zh-CN" altLang="en-US" dirty="0"/>
              <a:t> </a:t>
            </a:r>
            <a:r>
              <a:rPr lang="en-US" altLang="zh-CN" dirty="0"/>
              <a:t>GPT-3.5</a:t>
            </a:r>
            <a:r>
              <a:rPr lang="zh-CN" altLang="en-US" dirty="0"/>
              <a:t> </a:t>
            </a:r>
            <a:r>
              <a:rPr lang="en-US" altLang="zh-CN" dirty="0"/>
              <a:t>(LLM)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 err="1"/>
              <a:t>ChatGPT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B36DCE-7BA7-8246-B35F-1586898305D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0434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Most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LLM-based</a:t>
            </a:r>
            <a:r>
              <a:rPr lang="zh-CN" altLang="en-US" dirty="0"/>
              <a:t> </a:t>
            </a:r>
            <a:r>
              <a:rPr lang="en-US" altLang="zh-CN" dirty="0"/>
              <a:t>DS</a:t>
            </a:r>
            <a:r>
              <a:rPr lang="zh-CN" altLang="en-US" dirty="0"/>
              <a:t> </a:t>
            </a:r>
            <a:r>
              <a:rPr lang="en-US" altLang="zh-CN" dirty="0"/>
              <a:t>directly</a:t>
            </a:r>
            <a:r>
              <a:rPr lang="zh-CN" altLang="en-US" dirty="0"/>
              <a:t> </a:t>
            </a:r>
            <a:r>
              <a:rPr lang="en-US" altLang="zh-CN" dirty="0"/>
              <a:t>mapping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dialogue</a:t>
            </a:r>
            <a:r>
              <a:rPr lang="zh-CN" altLang="en-US" dirty="0"/>
              <a:t> </a:t>
            </a:r>
            <a:r>
              <a:rPr lang="en-US" altLang="zh-CN" dirty="0"/>
              <a:t>context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response</a:t>
            </a:r>
          </a:p>
          <a:p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As</a:t>
            </a:r>
            <a:r>
              <a:rPr lang="zh-CN" altLang="en-US" dirty="0"/>
              <a:t> </a:t>
            </a:r>
            <a:r>
              <a:rPr lang="en-US" altLang="zh-CN" dirty="0"/>
              <a:t>shown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figure,</a:t>
            </a:r>
            <a:r>
              <a:rPr lang="zh-CN" altLang="en-US" dirty="0"/>
              <a:t> </a:t>
            </a:r>
            <a:r>
              <a:rPr lang="en-US" altLang="zh-CN" dirty="0"/>
              <a:t>according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content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dialogue,</a:t>
            </a:r>
            <a:r>
              <a:rPr lang="zh-CN" altLang="en-US" dirty="0"/>
              <a:t> </a:t>
            </a:r>
            <a:r>
              <a:rPr lang="en-US" altLang="zh-CN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can</a:t>
            </a:r>
            <a:r>
              <a:rPr lang="zh-CN" altLang="en-US" dirty="0"/>
              <a:t> </a:t>
            </a:r>
            <a:r>
              <a:rPr lang="en-US" altLang="zh-CN" dirty="0"/>
              <a:t>infer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persona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uses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curious,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focus</a:t>
            </a:r>
            <a:r>
              <a:rPr lang="zh-CN" altLang="en-US" dirty="0"/>
              <a:t> </a:t>
            </a:r>
            <a:r>
              <a:rPr lang="en-US" altLang="zh-CN" dirty="0"/>
              <a:t>on</a:t>
            </a:r>
            <a:r>
              <a:rPr lang="zh-CN" altLang="en-US" dirty="0"/>
              <a:t> </a:t>
            </a:r>
            <a:r>
              <a:rPr lang="en-US" altLang="zh-CN" dirty="0"/>
              <a:t>finance</a:t>
            </a:r>
            <a:r>
              <a:rPr lang="zh-CN" altLang="en-US" dirty="0"/>
              <a:t> </a:t>
            </a:r>
            <a:r>
              <a:rPr lang="en-US" altLang="zh-CN" dirty="0"/>
              <a:t>domain,</a:t>
            </a:r>
            <a:r>
              <a:rPr lang="zh-CN" altLang="en-US" dirty="0"/>
              <a:t> </a:t>
            </a:r>
            <a:r>
              <a:rPr lang="en-US" altLang="zh-CN" dirty="0"/>
              <a:t>…</a:t>
            </a:r>
          </a:p>
          <a:p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provide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tailored</a:t>
            </a:r>
            <a:r>
              <a:rPr lang="zh-CN" altLang="en-US" dirty="0"/>
              <a:t> </a:t>
            </a:r>
            <a:r>
              <a:rPr lang="en-US" altLang="zh-CN" dirty="0"/>
              <a:t>response,</a:t>
            </a:r>
            <a:r>
              <a:rPr lang="zh-CN" altLang="en-US" dirty="0"/>
              <a:t> </a:t>
            </a:r>
            <a:r>
              <a:rPr lang="en-US" altLang="zh-CN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must</a:t>
            </a:r>
            <a:r>
              <a:rPr lang="zh-CN" altLang="en-US" dirty="0"/>
              <a:t> </a:t>
            </a:r>
            <a:r>
              <a:rPr lang="en-US" altLang="zh-CN" dirty="0"/>
              <a:t>consider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user</a:t>
            </a:r>
            <a:r>
              <a:rPr lang="zh-CN" altLang="en-US" dirty="0"/>
              <a:t> </a:t>
            </a:r>
            <a:r>
              <a:rPr lang="en-US" altLang="zh-CN" dirty="0"/>
              <a:t>status</a:t>
            </a:r>
            <a:r>
              <a:rPr lang="zh-CN" altLang="en-US" dirty="0"/>
              <a:t> </a:t>
            </a:r>
            <a:r>
              <a:rPr lang="en-US" altLang="zh-CN" dirty="0"/>
              <a:t>exhibited</a:t>
            </a:r>
            <a:r>
              <a:rPr lang="zh-CN" altLang="en-US" dirty="0"/>
              <a:t> </a:t>
            </a:r>
            <a:r>
              <a:rPr lang="en-US" altLang="zh-CN" dirty="0"/>
              <a:t>during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conversation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B36DCE-7BA7-8246-B35F-1586898305D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9850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Gentle,</a:t>
            </a:r>
            <a:r>
              <a:rPr lang="zh-CN" altLang="en-US" dirty="0"/>
              <a:t> </a:t>
            </a:r>
            <a:r>
              <a:rPr lang="en-US" altLang="zh-CN" dirty="0"/>
              <a:t>specific,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provide</a:t>
            </a:r>
            <a:r>
              <a:rPr lang="zh-CN" altLang="en-US" dirty="0"/>
              <a:t> </a:t>
            </a:r>
            <a:r>
              <a:rPr lang="en-US" altLang="zh-CN" dirty="0"/>
              <a:t>emotional</a:t>
            </a:r>
            <a:r>
              <a:rPr lang="zh-CN" altLang="en-US" dirty="0"/>
              <a:t> </a:t>
            </a:r>
            <a:r>
              <a:rPr lang="en-US" altLang="zh-CN" dirty="0"/>
              <a:t>support,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also</a:t>
            </a:r>
            <a:r>
              <a:rPr lang="zh-CN" altLang="en-US" dirty="0"/>
              <a:t> </a:t>
            </a:r>
            <a:r>
              <a:rPr lang="en-US" altLang="zh-CN" dirty="0"/>
              <a:t>other</a:t>
            </a:r>
            <a:r>
              <a:rPr lang="zh-CN" altLang="en-US" dirty="0"/>
              <a:t> </a:t>
            </a:r>
            <a:r>
              <a:rPr lang="en-US" altLang="zh-CN" dirty="0"/>
              <a:t>aspects</a:t>
            </a:r>
            <a:r>
              <a:rPr lang="zh-CN" altLang="en-US" dirty="0"/>
              <a:t> </a:t>
            </a:r>
            <a:r>
              <a:rPr lang="en-US" altLang="zh-CN" dirty="0"/>
              <a:t>need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attention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B36DCE-7BA7-8246-B35F-1586898305D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7448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There</a:t>
            </a:r>
            <a:r>
              <a:rPr lang="zh-CN" altLang="en-US" dirty="0"/>
              <a:t> </a:t>
            </a:r>
            <a:r>
              <a:rPr lang="en-US" altLang="zh-CN" dirty="0"/>
              <a:t>are</a:t>
            </a:r>
            <a:r>
              <a:rPr lang="zh-CN" altLang="en-US" dirty="0"/>
              <a:t> </a:t>
            </a:r>
            <a:r>
              <a:rPr lang="en-US" altLang="zh-CN" dirty="0"/>
              <a:t>many</a:t>
            </a:r>
            <a:r>
              <a:rPr lang="zh-CN" altLang="en-US" dirty="0"/>
              <a:t> </a:t>
            </a:r>
            <a:r>
              <a:rPr lang="en-US" altLang="zh-CN" dirty="0"/>
              <a:t>advantages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M-</a:t>
            </a:r>
            <a:r>
              <a:rPr lang="en-US" altLang="zh-CN" dirty="0" err="1"/>
              <a:t>CoT</a:t>
            </a:r>
            <a:r>
              <a:rPr lang="en-US" altLang="zh-CN" dirty="0"/>
              <a:t>,</a:t>
            </a:r>
            <a:r>
              <a:rPr lang="zh-CN" altLang="en-US" dirty="0"/>
              <a:t> </a:t>
            </a:r>
            <a:r>
              <a:rPr lang="en-US" altLang="zh-CN" dirty="0"/>
              <a:t>it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more</a:t>
            </a:r>
            <a:r>
              <a:rPr lang="zh-CN" altLang="en-US" dirty="0"/>
              <a:t> </a:t>
            </a:r>
            <a:r>
              <a:rPr lang="en-US" altLang="zh-CN" dirty="0"/>
              <a:t>interactive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controllable.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B36DCE-7BA7-8246-B35F-1586898305D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0883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There</a:t>
            </a:r>
            <a:r>
              <a:rPr lang="zh-CN" altLang="en-US" dirty="0"/>
              <a:t> </a:t>
            </a:r>
            <a:r>
              <a:rPr lang="en-US" altLang="zh-CN" dirty="0"/>
              <a:t>are</a:t>
            </a:r>
            <a:r>
              <a:rPr lang="zh-CN" altLang="en-US" dirty="0"/>
              <a:t> </a:t>
            </a:r>
            <a:r>
              <a:rPr lang="en-US" altLang="zh-CN" dirty="0"/>
              <a:t>many</a:t>
            </a:r>
            <a:r>
              <a:rPr lang="zh-CN" altLang="en-US" dirty="0"/>
              <a:t> </a:t>
            </a:r>
            <a:r>
              <a:rPr lang="en-US" altLang="zh-CN" dirty="0"/>
              <a:t>advantages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M-</a:t>
            </a:r>
            <a:r>
              <a:rPr lang="en-US" altLang="zh-CN" dirty="0" err="1"/>
              <a:t>CoT</a:t>
            </a:r>
            <a:r>
              <a:rPr lang="en-US" altLang="zh-CN" dirty="0"/>
              <a:t>,</a:t>
            </a:r>
            <a:r>
              <a:rPr lang="zh-CN" altLang="en-US" dirty="0"/>
              <a:t> </a:t>
            </a:r>
            <a:r>
              <a:rPr lang="en-US" altLang="zh-CN" dirty="0"/>
              <a:t>it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more</a:t>
            </a:r>
            <a:r>
              <a:rPr lang="zh-CN" altLang="en-US" dirty="0"/>
              <a:t> </a:t>
            </a:r>
            <a:r>
              <a:rPr lang="en-US" altLang="zh-CN" dirty="0"/>
              <a:t>interactive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controllable.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B36DCE-7BA7-8246-B35F-1586898305D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8701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6268B6-940A-7AE2-33F1-55860AAA1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7B91C8-39CF-FEC3-A596-44972E6FFE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B5B1BF-43C3-F179-9347-CAFE799AB9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328B9-0F11-9D4C-8819-3FDB841AF9AD}" type="datetimeFigureOut">
              <a:rPr lang="en-US" smtClean="0"/>
              <a:t>11/28/23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445DC7-F823-FAFB-ADD8-96A657BF69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76481A-A69D-ADFA-2519-37762EE736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CA11B-5FBB-A64E-8EE0-8C76C6E3FF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3596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1ACC16-3B59-76ED-E18F-2F8C0FF73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C1BFAD-155F-08EA-4129-277C28496F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6A8034-0CE4-AE5F-A97A-643C9C13D3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328B9-0F11-9D4C-8819-3FDB841AF9AD}" type="datetimeFigureOut">
              <a:rPr lang="en-US" smtClean="0"/>
              <a:t>11/28/23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5F923C-AE72-8D74-C4F9-0A37506601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9836DA-B6E4-3436-4338-254D7667C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CA11B-5FBB-A64E-8EE0-8C76C6E3FF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363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41AD2CC-152A-17D6-48A6-989659D124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3E5DF5-A687-3054-9F02-39102CE503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DA886D-6FB8-77D9-3DFC-B26DA86558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328B9-0F11-9D4C-8819-3FDB841AF9AD}" type="datetimeFigureOut">
              <a:rPr lang="en-US" smtClean="0"/>
              <a:t>11/28/23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E74DF9-2DC8-3207-D66C-CC4C77C3D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567DA3-B9C6-4612-2009-B72775F74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CA11B-5FBB-A64E-8EE0-8C76C6E3FF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0427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5AD62-EE36-3B24-6679-DF969C537D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86B839-B943-C650-EE72-FA59C3CDE0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834310-0D21-5581-11A4-7FE3FB5CA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328B9-0F11-9D4C-8819-3FDB841AF9AD}" type="datetimeFigureOut">
              <a:rPr lang="en-US" smtClean="0"/>
              <a:t>11/28/23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61A1A1-41E4-1749-FFF8-AD472C9ED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54DDA1-5561-6251-954F-D17564031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CA11B-5FBB-A64E-8EE0-8C76C6E3FF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6260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FEC4E-CD5A-782F-0018-4B41210188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8FD0A2-BA9C-DD02-6FD7-C9881FA1CF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F078F0-5569-BDCF-C4FA-524B9485E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328B9-0F11-9D4C-8819-3FDB841AF9AD}" type="datetimeFigureOut">
              <a:rPr lang="en-US" smtClean="0"/>
              <a:t>11/28/23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EE3205-4E1E-7FCA-25B9-6296CD24C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B3EF93-4EF8-BBF7-175D-33E3A2FF4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CA11B-5FBB-A64E-8EE0-8C76C6E3FF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334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5E7FC-E545-BDB9-7A08-556A0E5BA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743485-D5BE-9D80-B597-BDC146A6D2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3320BA-4A2F-ADB6-78F7-F2BDC3C206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D06941-118A-0E70-A816-5C03FB3491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328B9-0F11-9D4C-8819-3FDB841AF9AD}" type="datetimeFigureOut">
              <a:rPr lang="en-US" smtClean="0"/>
              <a:t>11/28/23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CD155B-5EF9-EC7B-AF16-5C933C9E7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07BB4D-B9A8-BB19-463C-87F13B188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CA11B-5FBB-A64E-8EE0-8C76C6E3FF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3885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4F2F77-0720-988C-3E89-16F5E05D0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AD8F60-7480-AF29-17DF-14B5E7B6BA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7317F3-755E-EAA9-E451-2742DC7850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182871-3D79-3690-F133-C0635F0B80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23EDA72-70E1-04B1-1A4F-786983C3AA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5CA33DE-7CAF-EA63-2465-7E8195CB77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328B9-0F11-9D4C-8819-3FDB841AF9AD}" type="datetimeFigureOut">
              <a:rPr lang="en-US" smtClean="0"/>
              <a:t>11/28/23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830A8E1-FA24-7D3A-F907-E6E83D58A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61CCD2F-4288-BA6C-7795-DA7BFA350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CA11B-5FBB-A64E-8EE0-8C76C6E3FF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1954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566A7E-6CD0-9831-7065-EC7CAE9D6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FE09BD-5689-7300-B9B8-295887ECC0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328B9-0F11-9D4C-8819-3FDB841AF9AD}" type="datetimeFigureOut">
              <a:rPr lang="en-US" smtClean="0"/>
              <a:t>11/28/23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2683B8-5F27-EBDD-3BFB-11913EE7C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BBDEF4-6B09-F48D-37B2-92F37EBD8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CA11B-5FBB-A64E-8EE0-8C76C6E3FF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2128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EC76481-ACFE-3CEF-4800-E26FCF4610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328B9-0F11-9D4C-8819-3FDB841AF9AD}" type="datetimeFigureOut">
              <a:rPr lang="en-US" smtClean="0"/>
              <a:t>11/28/23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AD41D1-8F59-146A-40B4-D47449D5E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7199D1-5AA7-41A0-5440-692D33A4A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CA11B-5FBB-A64E-8EE0-8C76C6E3FF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6956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73FBB4-516E-7181-C439-CC26B0A3D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84EEE0-7F5E-1863-9B49-4FB3C4376A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C301A0-B004-4529-37CD-372C205C85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B84A22-B79B-7A62-531C-E71F05C7D4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328B9-0F11-9D4C-8819-3FDB841AF9AD}" type="datetimeFigureOut">
              <a:rPr lang="en-US" smtClean="0"/>
              <a:t>11/28/23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2D6414-6C49-15CC-209F-B767FA4B1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AB758D-E7DF-0376-4D0A-F44F8E01D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CA11B-5FBB-A64E-8EE0-8C76C6E3FF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0711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C8F6AE-36EC-2B81-57F8-A44CD9C77F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8A65FA-DC60-D561-680A-9CB39D1FA8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DA2215-1BA2-000A-1329-2C996BC26F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246705-F11D-3590-F3A5-F35BF1C46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328B9-0F11-9D4C-8819-3FDB841AF9AD}" type="datetimeFigureOut">
              <a:rPr lang="en-US" smtClean="0"/>
              <a:t>11/28/23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9318A0-DBFF-74E1-ACF5-071F30D311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0E189D-6DA3-3F46-A150-AE584BDC5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CA11B-5FBB-A64E-8EE0-8C76C6E3FF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8650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6809F3D-D61F-078A-6C1F-9FA77F8F0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A23311-EF9B-E997-22B9-2725159822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81FCF0-69DD-93CB-F813-88AFCA2CC1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5328B9-0F11-9D4C-8819-3FDB841AF9AD}" type="datetimeFigureOut">
              <a:rPr lang="en-US" smtClean="0"/>
              <a:t>11/28/23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B830A1-4D3E-904E-B304-3CE4C7171A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E7EB2E-4FDE-B11C-0066-D17C337B9F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BCA11B-5FBB-A64E-8EE0-8C76C6E3FF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169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17.png"/><Relationship Id="rId7" Type="http://schemas.openxmlformats.org/officeDocument/2006/relationships/image" Target="../media/image21.svg"/><Relationship Id="rId12" Type="http://schemas.openxmlformats.org/officeDocument/2006/relationships/image" Target="../media/image26.png"/><Relationship Id="rId17" Type="http://schemas.openxmlformats.org/officeDocument/2006/relationships/image" Target="../media/image3.png"/><Relationship Id="rId2" Type="http://schemas.openxmlformats.org/officeDocument/2006/relationships/image" Target="../media/image16.png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svg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svg"/><Relationship Id="rId1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3" Type="http://schemas.openxmlformats.org/officeDocument/2006/relationships/image" Target="../media/image28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3.png"/><Relationship Id="rId2" Type="http://schemas.openxmlformats.org/officeDocument/2006/relationships/image" Target="../media/image17.png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sv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image" Target="../media/image16.png"/><Relationship Id="rId10" Type="http://schemas.openxmlformats.org/officeDocument/2006/relationships/image" Target="../media/image25.png"/><Relationship Id="rId4" Type="http://schemas.openxmlformats.org/officeDocument/2006/relationships/image" Target="../media/image19.sv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3" Type="http://schemas.openxmlformats.org/officeDocument/2006/relationships/image" Target="../media/image28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3.png"/><Relationship Id="rId2" Type="http://schemas.openxmlformats.org/officeDocument/2006/relationships/image" Target="../media/image17.png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sv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image" Target="../media/image16.png"/><Relationship Id="rId10" Type="http://schemas.openxmlformats.org/officeDocument/2006/relationships/image" Target="../media/image25.png"/><Relationship Id="rId4" Type="http://schemas.openxmlformats.org/officeDocument/2006/relationships/image" Target="../media/image19.sv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2.png"/><Relationship Id="rId7" Type="http://schemas.openxmlformats.org/officeDocument/2006/relationships/image" Target="../media/image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17.png"/><Relationship Id="rId7" Type="http://schemas.openxmlformats.org/officeDocument/2006/relationships/image" Target="../media/image21.svg"/><Relationship Id="rId12" Type="http://schemas.openxmlformats.org/officeDocument/2006/relationships/image" Target="../media/image26.png"/><Relationship Id="rId17" Type="http://schemas.openxmlformats.org/officeDocument/2006/relationships/image" Target="../media/image3.png"/><Relationship Id="rId2" Type="http://schemas.openxmlformats.org/officeDocument/2006/relationships/image" Target="../media/image16.png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svg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svg"/><Relationship Id="rId14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ysymyth.github.io/papers/from_language_models_to_language_agents.pdf" TargetMode="External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hyperlink" Target="https://docs.google.com/presentation/d/1FkANjhY9zyFXFQSpceKm5R9pklxmqvCa4oezgE64wWY/edit#slide=id.g257e713d96c_0_458" TargetMode="Externa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lilianweng.github.io/posts/2023-06-23-agent/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docs.google.com/presentation/d/1FkANjhY9zyFXFQSpceKm5R9pklxmqvCa4oezgE64wWY/edit#slide=id.g257e713d96c_0_458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hyperlink" Target="https://rulegreen.github.io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5" Type="http://schemas.openxmlformats.org/officeDocument/2006/relationships/hyperlink" Target="https://github.com/ruleGreen/Survey-Evolution-DS" TargetMode="External"/><Relationship Id="rId4" Type="http://schemas.openxmlformats.org/officeDocument/2006/relationships/image" Target="../media/image6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coai.cs.tsinghua.edu.cn/hml/media/files/dialog.pdf" TargetMode="Externa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0AAFEB1-AEFB-852D-6F8B-7C25C0B32F67}"/>
              </a:ext>
            </a:extLst>
          </p:cNvPr>
          <p:cNvCxnSpPr>
            <a:cxnSpLocks/>
          </p:cNvCxnSpPr>
          <p:nvPr/>
        </p:nvCxnSpPr>
        <p:spPr>
          <a:xfrm>
            <a:off x="639191" y="2107661"/>
            <a:ext cx="10486008" cy="0"/>
          </a:xfrm>
          <a:prstGeom prst="line">
            <a:avLst/>
          </a:prstGeom>
          <a:ln w="508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C948D18-C860-30DF-D1DB-CEF44D37AD6B}"/>
              </a:ext>
            </a:extLst>
          </p:cNvPr>
          <p:cNvCxnSpPr>
            <a:cxnSpLocks/>
          </p:cNvCxnSpPr>
          <p:nvPr/>
        </p:nvCxnSpPr>
        <p:spPr>
          <a:xfrm>
            <a:off x="639191" y="842245"/>
            <a:ext cx="10486008" cy="0"/>
          </a:xfrm>
          <a:prstGeom prst="line">
            <a:avLst/>
          </a:prstGeom>
          <a:ln w="508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" name="Subtitle 5">
            <a:extLst>
              <a:ext uri="{FF2B5EF4-FFF2-40B4-BE49-F238E27FC236}">
                <a16:creationId xmlns:a16="http://schemas.microsoft.com/office/drawing/2014/main" id="{17EAB822-CFCB-B52A-8D77-CB3D35E7C1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50931" y="2584388"/>
            <a:ext cx="8236339" cy="1515478"/>
          </a:xfrm>
        </p:spPr>
        <p:txBody>
          <a:bodyPr>
            <a:noAutofit/>
          </a:bodyPr>
          <a:lstStyle/>
          <a:p>
            <a:r>
              <a:rPr lang="en-US" altLang="zh-CN" sz="2000" b="1" dirty="0" err="1">
                <a:latin typeface="Bell MT" panose="02020503060305020303" pitchFamily="18" charset="77"/>
              </a:rPr>
              <a:t>Hongru</a:t>
            </a:r>
            <a:r>
              <a:rPr lang="zh-CN" altLang="en-US" sz="2000" b="1" dirty="0">
                <a:latin typeface="Bell MT" panose="02020503060305020303" pitchFamily="18" charset="77"/>
              </a:rPr>
              <a:t> </a:t>
            </a:r>
            <a:r>
              <a:rPr lang="en-US" altLang="zh-CN" sz="2000" b="1" dirty="0">
                <a:latin typeface="Bell MT" panose="02020503060305020303" pitchFamily="18" charset="77"/>
              </a:rPr>
              <a:t>WANG</a:t>
            </a:r>
          </a:p>
          <a:p>
            <a:endParaRPr lang="en-US" altLang="zh-CN" sz="2000" b="1" dirty="0">
              <a:latin typeface="Bell MT" panose="02020503060305020303" pitchFamily="18" charset="77"/>
            </a:endParaRPr>
          </a:p>
          <a:p>
            <a:r>
              <a:rPr lang="en-US" altLang="zh-CN" sz="2000" dirty="0">
                <a:latin typeface="Bell MT" panose="02020503060305020303" pitchFamily="18" charset="77"/>
              </a:rPr>
              <a:t>The</a:t>
            </a:r>
            <a:r>
              <a:rPr lang="zh-CN" altLang="en-US" sz="2000" dirty="0">
                <a:latin typeface="Bell MT" panose="02020503060305020303" pitchFamily="18" charset="77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</a:rPr>
              <a:t>Chinese</a:t>
            </a:r>
            <a:r>
              <a:rPr lang="zh-CN" altLang="en-US" sz="2000" dirty="0">
                <a:latin typeface="Bell MT" panose="02020503060305020303" pitchFamily="18" charset="77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</a:rPr>
              <a:t>University</a:t>
            </a:r>
            <a:r>
              <a:rPr lang="zh-CN" altLang="en-US" sz="2000" dirty="0">
                <a:latin typeface="Bell MT" panose="02020503060305020303" pitchFamily="18" charset="77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</a:rPr>
              <a:t>of</a:t>
            </a:r>
            <a:r>
              <a:rPr lang="zh-CN" altLang="en-US" sz="2000" dirty="0">
                <a:latin typeface="Bell MT" panose="02020503060305020303" pitchFamily="18" charset="77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</a:rPr>
              <a:t>Hong</a:t>
            </a:r>
            <a:r>
              <a:rPr lang="zh-CN" altLang="en-US" sz="2000" dirty="0">
                <a:latin typeface="Bell MT" panose="02020503060305020303" pitchFamily="18" charset="77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</a:rPr>
              <a:t>Kong</a:t>
            </a:r>
          </a:p>
          <a:p>
            <a:r>
              <a:rPr lang="en-US" altLang="zh-CN" sz="2000" dirty="0">
                <a:latin typeface="Bell MT" panose="02020503060305020303" pitchFamily="18" charset="77"/>
              </a:rPr>
              <a:t>Supervisor:</a:t>
            </a:r>
            <a:r>
              <a:rPr lang="zh-CN" altLang="en-US" sz="2000" dirty="0">
                <a:latin typeface="Bell MT" panose="02020503060305020303" pitchFamily="18" charset="77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</a:rPr>
              <a:t>Prof.</a:t>
            </a:r>
            <a:r>
              <a:rPr lang="zh-CN" altLang="en-US" sz="2000" dirty="0">
                <a:latin typeface="Bell MT" panose="02020503060305020303" pitchFamily="18" charset="77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</a:rPr>
              <a:t>Kam-Fai</a:t>
            </a:r>
            <a:r>
              <a:rPr lang="zh-CN" altLang="en-US" sz="2000" dirty="0">
                <a:latin typeface="Bell MT" panose="02020503060305020303" pitchFamily="18" charset="77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</a:rPr>
              <a:t>Wong</a:t>
            </a:r>
          </a:p>
        </p:txBody>
      </p:sp>
      <p:pic>
        <p:nvPicPr>
          <p:cNvPr id="7" name="Picture 2" descr="Chinese University of Hong Kong - Wikipedia">
            <a:extLst>
              <a:ext uri="{FF2B5EF4-FFF2-40B4-BE49-F238E27FC236}">
                <a16:creationId xmlns:a16="http://schemas.microsoft.com/office/drawing/2014/main" id="{EAA729D8-60A1-2C2F-BE92-F210E8F0C4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635" y="4576593"/>
            <a:ext cx="1637661" cy="1299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8936FB1-054A-AE61-0EAB-591C0FB7071B}"/>
              </a:ext>
            </a:extLst>
          </p:cNvPr>
          <p:cNvSpPr txBox="1"/>
          <p:nvPr/>
        </p:nvSpPr>
        <p:spPr>
          <a:xfrm>
            <a:off x="329963" y="1089048"/>
            <a:ext cx="1110446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4000" b="1" dirty="0">
                <a:solidFill>
                  <a:srgbClr val="C00000"/>
                </a:solidFill>
                <a:latin typeface="Bell MT" panose="02020503060305020303" pitchFamily="18" charset="77"/>
              </a:rPr>
              <a:t>(Large)</a:t>
            </a:r>
            <a:r>
              <a:rPr lang="zh-CN" altLang="en-US" sz="4000" b="1" dirty="0">
                <a:solidFill>
                  <a:srgbClr val="C00000"/>
                </a:solidFill>
                <a:latin typeface="Bell MT" panose="02020503060305020303" pitchFamily="18" charset="77"/>
              </a:rPr>
              <a:t> </a:t>
            </a:r>
            <a:r>
              <a:rPr lang="en-HK" sz="4000" b="1" i="0" dirty="0">
                <a:solidFill>
                  <a:srgbClr val="374151"/>
                </a:solidFill>
                <a:effectLst/>
                <a:latin typeface="Bell MT" panose="02020503060305020303" pitchFamily="18" charset="77"/>
              </a:rPr>
              <a:t>Language Mode</a:t>
            </a:r>
            <a:r>
              <a:rPr lang="en-US" altLang="zh-CN" sz="4000" b="1" i="0" dirty="0">
                <a:solidFill>
                  <a:srgbClr val="374151"/>
                </a:solidFill>
                <a:effectLst/>
                <a:latin typeface="Bell MT" panose="02020503060305020303" pitchFamily="18" charset="77"/>
              </a:rPr>
              <a:t>l-based</a:t>
            </a:r>
            <a:r>
              <a:rPr lang="zh-CN" altLang="en-US" sz="4000" b="1" i="0" dirty="0">
                <a:solidFill>
                  <a:srgbClr val="374151"/>
                </a:solidFill>
                <a:effectLst/>
                <a:latin typeface="Bell MT" panose="02020503060305020303" pitchFamily="18" charset="77"/>
              </a:rPr>
              <a:t> </a:t>
            </a:r>
            <a:r>
              <a:rPr lang="en-US" altLang="zh-CN" sz="4000" b="1" i="0" dirty="0">
                <a:solidFill>
                  <a:srgbClr val="374151"/>
                </a:solidFill>
                <a:effectLst/>
                <a:latin typeface="Bell MT" panose="02020503060305020303" pitchFamily="18" charset="77"/>
              </a:rPr>
              <a:t>Dialogue</a:t>
            </a:r>
            <a:r>
              <a:rPr lang="zh-CN" altLang="en-US" sz="4000" b="1" i="0" dirty="0">
                <a:solidFill>
                  <a:srgbClr val="374151"/>
                </a:solidFill>
                <a:effectLst/>
                <a:latin typeface="Bell MT" panose="02020503060305020303" pitchFamily="18" charset="77"/>
              </a:rPr>
              <a:t> </a:t>
            </a:r>
            <a:r>
              <a:rPr lang="en-US" altLang="zh-CN" sz="4000" b="1" i="0" dirty="0">
                <a:solidFill>
                  <a:srgbClr val="374151"/>
                </a:solidFill>
                <a:effectLst/>
                <a:latin typeface="Bell MT" panose="02020503060305020303" pitchFamily="18" charset="77"/>
              </a:rPr>
              <a:t>System</a:t>
            </a:r>
            <a:endParaRPr lang="en-HK" sz="4000" b="1" i="0" dirty="0">
              <a:solidFill>
                <a:srgbClr val="374151"/>
              </a:solidFill>
              <a:effectLst/>
              <a:latin typeface="Bell MT" panose="02020503060305020303" pitchFamily="18" charset="77"/>
            </a:endParaRPr>
          </a:p>
        </p:txBody>
      </p:sp>
      <p:pic>
        <p:nvPicPr>
          <p:cNvPr id="3074" name="Picture 2" descr="Committee - AI@FinTech 2019">
            <a:extLst>
              <a:ext uri="{FF2B5EF4-FFF2-40B4-BE49-F238E27FC236}">
                <a16:creationId xmlns:a16="http://schemas.microsoft.com/office/drawing/2014/main" id="{4F81CD86-06D7-9922-16E2-8D480AED20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178" y="4646979"/>
            <a:ext cx="2787465" cy="112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7E38331A-19AF-E0D7-85DA-EE47BF6DB6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5992" y="4692668"/>
            <a:ext cx="1284202" cy="1035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@huawei-noah">
            <a:extLst>
              <a:ext uri="{FF2B5EF4-FFF2-40B4-BE49-F238E27FC236}">
                <a16:creationId xmlns:a16="http://schemas.microsoft.com/office/drawing/2014/main" id="{78A0DB07-DBE8-CED9-4459-1CAC2EAE98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7543" y="4576593"/>
            <a:ext cx="1299727" cy="1299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54367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53505C0-3CC2-00CC-6B07-0C790AEC9AEA}"/>
              </a:ext>
            </a:extLst>
          </p:cNvPr>
          <p:cNvSpPr txBox="1"/>
          <p:nvPr/>
        </p:nvSpPr>
        <p:spPr>
          <a:xfrm>
            <a:off x="193742" y="43588"/>
            <a:ext cx="102802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en-US" altLang="zh-CN" sz="3200" b="1" dirty="0">
                <a:latin typeface="Bell MT" panose="02020503060305020303" pitchFamily="18" charset="77"/>
              </a:rPr>
              <a:t>Fusion</a:t>
            </a:r>
            <a:r>
              <a:rPr lang="zh-CN" altLang="en-US" sz="3200" b="1" dirty="0">
                <a:latin typeface="Bell MT" panose="02020503060305020303" pitchFamily="18" charset="77"/>
              </a:rPr>
              <a:t> </a:t>
            </a:r>
            <a:r>
              <a:rPr lang="en-US" altLang="zh-CN" sz="3200" b="1" dirty="0">
                <a:latin typeface="Bell MT" panose="02020503060305020303" pitchFamily="18" charset="77"/>
              </a:rPr>
              <a:t>2:</a:t>
            </a:r>
            <a:r>
              <a:rPr lang="zh-CN" altLang="en-US" sz="3200" b="1" dirty="0">
                <a:latin typeface="Bell MT" panose="02020503060305020303" pitchFamily="18" charset="77"/>
              </a:rPr>
              <a:t> </a:t>
            </a:r>
            <a:r>
              <a:rPr lang="en-US" altLang="zh-CN" sz="3200" b="1" dirty="0">
                <a:latin typeface="Bell MT" panose="02020503060305020303" pitchFamily="18" charset="77"/>
              </a:rPr>
              <a:t>LLMs</a:t>
            </a:r>
            <a:r>
              <a:rPr lang="zh-CN" altLang="en-US" sz="3200" b="1" dirty="0">
                <a:latin typeface="Bell MT" panose="02020503060305020303" pitchFamily="18" charset="77"/>
              </a:rPr>
              <a:t> </a:t>
            </a:r>
            <a:r>
              <a:rPr lang="en-US" altLang="zh-CN" sz="3200" b="1" dirty="0">
                <a:latin typeface="Bell MT" panose="02020503060305020303" pitchFamily="18" charset="77"/>
              </a:rPr>
              <a:t>and</a:t>
            </a:r>
            <a:r>
              <a:rPr lang="zh-CN" altLang="en-US" sz="3200" b="1" dirty="0">
                <a:latin typeface="Bell MT" panose="02020503060305020303" pitchFamily="18" charset="77"/>
              </a:rPr>
              <a:t> </a:t>
            </a:r>
            <a:r>
              <a:rPr lang="en-US" altLang="zh-CN" sz="3200" b="1" dirty="0">
                <a:latin typeface="Bell MT" panose="02020503060305020303" pitchFamily="18" charset="77"/>
              </a:rPr>
              <a:t>DMs</a:t>
            </a:r>
            <a:endParaRPr lang="en-US" sz="3200" b="1" dirty="0">
              <a:latin typeface="Bell MT" panose="02020503060305020303" pitchFamily="18" charset="77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B7C4801-8355-DEE4-BD1F-CAC08AC5D1D0}"/>
              </a:ext>
            </a:extLst>
          </p:cNvPr>
          <p:cNvCxnSpPr>
            <a:cxnSpLocks/>
          </p:cNvCxnSpPr>
          <p:nvPr/>
        </p:nvCxnSpPr>
        <p:spPr>
          <a:xfrm>
            <a:off x="0" y="711328"/>
            <a:ext cx="12192000" cy="0"/>
          </a:xfrm>
          <a:prstGeom prst="line">
            <a:avLst/>
          </a:prstGeom>
          <a:ln w="254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6914BC17-47B3-C894-1251-E7BC2D49E805}"/>
              </a:ext>
            </a:extLst>
          </p:cNvPr>
          <p:cNvSpPr txBox="1"/>
          <p:nvPr/>
        </p:nvSpPr>
        <p:spPr>
          <a:xfrm>
            <a:off x="1380316" y="1581504"/>
            <a:ext cx="795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accent1"/>
                </a:solidFill>
                <a:latin typeface="Bell MT" panose="02020503060305020303" pitchFamily="18" charset="77"/>
              </a:rPr>
              <a:t>Task</a:t>
            </a:r>
            <a:endParaRPr lang="en-US" b="1" dirty="0">
              <a:solidFill>
                <a:schemeClr val="accent1"/>
              </a:solidFill>
              <a:latin typeface="Bell MT" panose="02020503060305020303" pitchFamily="18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D8EDCF-3967-D39C-597C-F9C1E76F60DF}"/>
              </a:ext>
            </a:extLst>
          </p:cNvPr>
          <p:cNvSpPr txBox="1"/>
          <p:nvPr/>
        </p:nvSpPr>
        <p:spPr>
          <a:xfrm>
            <a:off x="2715438" y="1590986"/>
            <a:ext cx="18323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Bell MT" panose="02020503060305020303" pitchFamily="18" charset="77"/>
              </a:rPr>
              <a:t>Single-domain</a:t>
            </a:r>
            <a:endParaRPr lang="en-US" dirty="0">
              <a:latin typeface="Bell MT" panose="02020503060305020303" pitchFamily="18" charset="77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E083CAE-15D2-51CF-089A-FF9A24D1C142}"/>
              </a:ext>
            </a:extLst>
          </p:cNvPr>
          <p:cNvCxnSpPr>
            <a:cxnSpLocks/>
          </p:cNvCxnSpPr>
          <p:nvPr/>
        </p:nvCxnSpPr>
        <p:spPr>
          <a:xfrm>
            <a:off x="4234297" y="1775652"/>
            <a:ext cx="356755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ADA9BBE2-E832-2350-9A81-7E7B0D5D8475}"/>
              </a:ext>
            </a:extLst>
          </p:cNvPr>
          <p:cNvSpPr txBox="1"/>
          <p:nvPr/>
        </p:nvSpPr>
        <p:spPr>
          <a:xfrm>
            <a:off x="4604959" y="1586245"/>
            <a:ext cx="20608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Bell MT" panose="02020503060305020303" pitchFamily="18" charset="77"/>
              </a:rPr>
              <a:t>Multiple-domain</a:t>
            </a:r>
            <a:endParaRPr lang="en-US" dirty="0">
              <a:latin typeface="Bell MT" panose="02020503060305020303" pitchFamily="18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846CCAF-4117-FE8A-19CF-A06F2B049FDC}"/>
              </a:ext>
            </a:extLst>
          </p:cNvPr>
          <p:cNvSpPr txBox="1"/>
          <p:nvPr/>
        </p:nvSpPr>
        <p:spPr>
          <a:xfrm>
            <a:off x="6830291" y="1586245"/>
            <a:ext cx="16469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Bell MT" panose="02020503060305020303" pitchFamily="18" charset="77"/>
              </a:rPr>
              <a:t>Cross-domain</a:t>
            </a:r>
            <a:endParaRPr lang="en-US" dirty="0">
              <a:latin typeface="Bell MT" panose="02020503060305020303" pitchFamily="18" charset="77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00AB2DD-C3E5-751B-0D9F-F98FBA54C37E}"/>
              </a:ext>
            </a:extLst>
          </p:cNvPr>
          <p:cNvCxnSpPr>
            <a:cxnSpLocks/>
          </p:cNvCxnSpPr>
          <p:nvPr/>
        </p:nvCxnSpPr>
        <p:spPr>
          <a:xfrm>
            <a:off x="6416388" y="1775652"/>
            <a:ext cx="356755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C8AD2E51-655B-A751-9ED4-279A9074B17D}"/>
              </a:ext>
            </a:extLst>
          </p:cNvPr>
          <p:cNvSpPr txBox="1"/>
          <p:nvPr/>
        </p:nvSpPr>
        <p:spPr>
          <a:xfrm>
            <a:off x="1013113" y="2048002"/>
            <a:ext cx="1646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accent1"/>
                </a:solidFill>
                <a:latin typeface="Bell MT" panose="02020503060305020303" pitchFamily="18" charset="77"/>
              </a:rPr>
              <a:t>Architecture</a:t>
            </a:r>
            <a:endParaRPr lang="en-US" b="1" dirty="0">
              <a:solidFill>
                <a:schemeClr val="accent1"/>
              </a:solidFill>
              <a:latin typeface="Bell MT" panose="02020503060305020303" pitchFamily="18" charset="7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9F6C967-5054-8116-3F60-D427DE737948}"/>
              </a:ext>
            </a:extLst>
          </p:cNvPr>
          <p:cNvSpPr txBox="1"/>
          <p:nvPr/>
        </p:nvSpPr>
        <p:spPr>
          <a:xfrm>
            <a:off x="2890406" y="2048002"/>
            <a:ext cx="18323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Bell MT" panose="02020503060305020303" pitchFamily="18" charset="77"/>
              </a:rPr>
              <a:t>Rule-based</a:t>
            </a:r>
            <a:endParaRPr lang="en-US" dirty="0">
              <a:latin typeface="Bell MT" panose="02020503060305020303" pitchFamily="18" charset="77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597D00C-B6C4-168A-7FD3-73525E06DD76}"/>
              </a:ext>
            </a:extLst>
          </p:cNvPr>
          <p:cNvCxnSpPr>
            <a:cxnSpLocks/>
          </p:cNvCxnSpPr>
          <p:nvPr/>
        </p:nvCxnSpPr>
        <p:spPr>
          <a:xfrm>
            <a:off x="4234297" y="2237409"/>
            <a:ext cx="356755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D7569A12-55FA-C5D6-D729-A08F6802ACC9}"/>
              </a:ext>
            </a:extLst>
          </p:cNvPr>
          <p:cNvSpPr txBox="1"/>
          <p:nvPr/>
        </p:nvSpPr>
        <p:spPr>
          <a:xfrm>
            <a:off x="4604959" y="2048002"/>
            <a:ext cx="20608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Bell MT" panose="02020503060305020303" pitchFamily="18" charset="77"/>
              </a:rPr>
              <a:t>RNN</a:t>
            </a:r>
            <a:endParaRPr lang="en-US" dirty="0">
              <a:latin typeface="Bell MT" panose="02020503060305020303" pitchFamily="18" charset="7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7706E5E-5DFC-B361-CB93-736DFEB1299D}"/>
              </a:ext>
            </a:extLst>
          </p:cNvPr>
          <p:cNvSpPr txBox="1"/>
          <p:nvPr/>
        </p:nvSpPr>
        <p:spPr>
          <a:xfrm>
            <a:off x="5657743" y="2048002"/>
            <a:ext cx="16469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Bell MT" panose="02020503060305020303" pitchFamily="18" charset="77"/>
              </a:rPr>
              <a:t>Transformer</a:t>
            </a:r>
            <a:endParaRPr lang="en-US" dirty="0">
              <a:latin typeface="Bell MT" panose="02020503060305020303" pitchFamily="18" charset="77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7456D67-22D1-3E6B-A1B2-E77F0CB1419D}"/>
              </a:ext>
            </a:extLst>
          </p:cNvPr>
          <p:cNvCxnSpPr>
            <a:cxnSpLocks/>
          </p:cNvCxnSpPr>
          <p:nvPr/>
        </p:nvCxnSpPr>
        <p:spPr>
          <a:xfrm>
            <a:off x="5300988" y="2237409"/>
            <a:ext cx="356755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ight Brace 16">
            <a:extLst>
              <a:ext uri="{FF2B5EF4-FFF2-40B4-BE49-F238E27FC236}">
                <a16:creationId xmlns:a16="http://schemas.microsoft.com/office/drawing/2014/main" id="{8690EE31-EB81-3E7E-BFB4-301DA9C9FDFC}"/>
              </a:ext>
            </a:extLst>
          </p:cNvPr>
          <p:cNvSpPr/>
          <p:nvPr/>
        </p:nvSpPr>
        <p:spPr>
          <a:xfrm>
            <a:off x="8691888" y="1775652"/>
            <a:ext cx="304799" cy="552333"/>
          </a:xfrm>
          <a:prstGeom prst="righ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2317637-1F52-B5C2-81C1-5245141D4835}"/>
              </a:ext>
            </a:extLst>
          </p:cNvPr>
          <p:cNvSpPr txBox="1"/>
          <p:nvPr/>
        </p:nvSpPr>
        <p:spPr>
          <a:xfrm>
            <a:off x="9330769" y="1590986"/>
            <a:ext cx="22315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rgbClr val="C00000"/>
                </a:solidFill>
                <a:latin typeface="Bell MT" panose="02020503060305020303" pitchFamily="18" charset="77"/>
              </a:rPr>
              <a:t>Pre-trained</a:t>
            </a:r>
            <a:r>
              <a:rPr lang="zh-CN" altLang="en-US" b="1" dirty="0">
                <a:solidFill>
                  <a:srgbClr val="C00000"/>
                </a:solidFill>
                <a:latin typeface="Bell MT" panose="02020503060305020303" pitchFamily="18" charset="77"/>
              </a:rPr>
              <a:t> </a:t>
            </a:r>
            <a:r>
              <a:rPr lang="en-US" altLang="zh-CN" b="1" dirty="0">
                <a:solidFill>
                  <a:srgbClr val="C00000"/>
                </a:solidFill>
                <a:latin typeface="Bell MT" panose="02020503060305020303" pitchFamily="18" charset="77"/>
              </a:rPr>
              <a:t>Language</a:t>
            </a:r>
            <a:r>
              <a:rPr lang="zh-CN" altLang="en-US" b="1" dirty="0">
                <a:solidFill>
                  <a:srgbClr val="C00000"/>
                </a:solidFill>
                <a:latin typeface="Bell MT" panose="02020503060305020303" pitchFamily="18" charset="77"/>
              </a:rPr>
              <a:t> </a:t>
            </a:r>
            <a:r>
              <a:rPr lang="en-US" altLang="zh-CN" b="1" dirty="0">
                <a:solidFill>
                  <a:srgbClr val="C00000"/>
                </a:solidFill>
                <a:latin typeface="Bell MT" panose="02020503060305020303" pitchFamily="18" charset="77"/>
              </a:rPr>
              <a:t>Models</a:t>
            </a:r>
          </a:p>
          <a:p>
            <a:pPr algn="ctr"/>
            <a:r>
              <a:rPr lang="en-US" altLang="zh-CN" b="1" dirty="0">
                <a:solidFill>
                  <a:srgbClr val="C00000"/>
                </a:solidFill>
                <a:latin typeface="Bell MT" panose="02020503060305020303" pitchFamily="18" charset="77"/>
              </a:rPr>
              <a:t>(PLM</a:t>
            </a:r>
            <a:r>
              <a:rPr lang="zh-CN" altLang="en-US" b="1" dirty="0">
                <a:solidFill>
                  <a:srgbClr val="C00000"/>
                </a:solidFill>
                <a:latin typeface="Bell MT" panose="02020503060305020303" pitchFamily="18" charset="77"/>
              </a:rPr>
              <a:t>）</a:t>
            </a:r>
            <a:endParaRPr lang="en-US" b="1" dirty="0">
              <a:solidFill>
                <a:srgbClr val="C00000"/>
              </a:solidFill>
              <a:latin typeface="Bell MT" panose="02020503060305020303" pitchFamily="18" charset="7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A7A117A-E0BE-EBE3-1B43-C522339547DD}"/>
              </a:ext>
            </a:extLst>
          </p:cNvPr>
          <p:cNvSpPr txBox="1"/>
          <p:nvPr/>
        </p:nvSpPr>
        <p:spPr>
          <a:xfrm>
            <a:off x="3415037" y="3500952"/>
            <a:ext cx="8147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C00000"/>
                </a:solidFill>
                <a:latin typeface="Bell MT" panose="02020503060305020303" pitchFamily="18" charset="77"/>
              </a:rPr>
              <a:t>PLM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E6C20CA-9FB8-75E8-7981-B57BF01EA5CD}"/>
              </a:ext>
            </a:extLst>
          </p:cNvPr>
          <p:cNvSpPr txBox="1"/>
          <p:nvPr/>
        </p:nvSpPr>
        <p:spPr>
          <a:xfrm>
            <a:off x="6416388" y="3503139"/>
            <a:ext cx="20608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C00000"/>
                </a:solidFill>
                <a:latin typeface="Bell MT" panose="02020503060305020303" pitchFamily="18" charset="77"/>
              </a:rPr>
              <a:t>Dialogue</a:t>
            </a:r>
            <a:r>
              <a:rPr lang="zh-CN" altLang="en-US" b="1" dirty="0">
                <a:solidFill>
                  <a:srgbClr val="C00000"/>
                </a:solidFill>
                <a:latin typeface="Bell MT" panose="02020503060305020303" pitchFamily="18" charset="77"/>
              </a:rPr>
              <a:t> </a:t>
            </a:r>
            <a:r>
              <a:rPr lang="en-US" altLang="zh-CN" b="1" dirty="0">
                <a:solidFill>
                  <a:srgbClr val="C00000"/>
                </a:solidFill>
                <a:latin typeface="Bell MT" panose="02020503060305020303" pitchFamily="18" charset="77"/>
              </a:rPr>
              <a:t>Model</a:t>
            </a:r>
            <a:endParaRPr lang="en-US" dirty="0">
              <a:solidFill>
                <a:srgbClr val="C00000"/>
              </a:solidFill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8656EC8F-3205-AE27-1CF1-778E638F03BE}"/>
              </a:ext>
            </a:extLst>
          </p:cNvPr>
          <p:cNvCxnSpPr>
            <a:cxnSpLocks/>
          </p:cNvCxnSpPr>
          <p:nvPr/>
        </p:nvCxnSpPr>
        <p:spPr>
          <a:xfrm>
            <a:off x="4357144" y="3678591"/>
            <a:ext cx="1951923" cy="0"/>
          </a:xfrm>
          <a:prstGeom prst="straightConnector1">
            <a:avLst/>
          </a:prstGeom>
          <a:ln w="2540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4ED2A2F3-1A5A-9945-551E-44826E83CC8E}"/>
              </a:ext>
            </a:extLst>
          </p:cNvPr>
          <p:cNvSpPr txBox="1"/>
          <p:nvPr/>
        </p:nvSpPr>
        <p:spPr>
          <a:xfrm>
            <a:off x="4229774" y="3191272"/>
            <a:ext cx="23527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Bell MT" panose="02020503060305020303" pitchFamily="18" charset="77"/>
              </a:rPr>
              <a:t>In-domain</a:t>
            </a:r>
            <a:r>
              <a:rPr lang="zh-CN" altLang="en-US" dirty="0">
                <a:latin typeface="Bell MT" panose="02020503060305020303" pitchFamily="18" charset="77"/>
              </a:rPr>
              <a:t> </a:t>
            </a:r>
            <a:r>
              <a:rPr lang="en-US" altLang="zh-CN" dirty="0">
                <a:latin typeface="Bell MT" panose="02020503060305020303" pitchFamily="18" charset="77"/>
              </a:rPr>
              <a:t>finetuning</a:t>
            </a:r>
            <a:endParaRPr lang="en-US" dirty="0">
              <a:latin typeface="Bell MT" panose="02020503060305020303" pitchFamily="18" charset="77"/>
            </a:endParaRP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5C152DC0-9F8D-D338-4C41-57DD18338D08}"/>
              </a:ext>
            </a:extLst>
          </p:cNvPr>
          <p:cNvCxnSpPr>
            <a:cxnSpLocks/>
          </p:cNvCxnSpPr>
          <p:nvPr/>
        </p:nvCxnSpPr>
        <p:spPr>
          <a:xfrm>
            <a:off x="3806591" y="3973391"/>
            <a:ext cx="15814" cy="1291336"/>
          </a:xfrm>
          <a:prstGeom prst="straightConnector1">
            <a:avLst/>
          </a:prstGeom>
          <a:ln w="2540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1F74EF06-9D65-7130-C0E0-2742C07CE0B3}"/>
              </a:ext>
            </a:extLst>
          </p:cNvPr>
          <p:cNvSpPr txBox="1"/>
          <p:nvPr/>
        </p:nvSpPr>
        <p:spPr>
          <a:xfrm>
            <a:off x="6330133" y="5415168"/>
            <a:ext cx="206086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solidFill>
                  <a:srgbClr val="C00000"/>
                </a:solidFill>
                <a:latin typeface="Bell MT" panose="02020503060305020303" pitchFamily="18" charset="77"/>
              </a:rPr>
              <a:t>LLM-based</a:t>
            </a:r>
            <a:r>
              <a:rPr lang="zh-CN" altLang="en-US" b="1" dirty="0">
                <a:solidFill>
                  <a:srgbClr val="C00000"/>
                </a:solidFill>
                <a:latin typeface="Bell MT" panose="02020503060305020303" pitchFamily="18" charset="77"/>
              </a:rPr>
              <a:t> </a:t>
            </a:r>
            <a:r>
              <a:rPr lang="en-US" altLang="zh-CN" b="1" dirty="0">
                <a:solidFill>
                  <a:srgbClr val="C00000"/>
                </a:solidFill>
                <a:latin typeface="Bell MT" panose="02020503060305020303" pitchFamily="18" charset="77"/>
              </a:rPr>
              <a:t>Dialogue</a:t>
            </a:r>
            <a:r>
              <a:rPr lang="zh-CN" altLang="en-US" b="1" dirty="0">
                <a:solidFill>
                  <a:srgbClr val="C00000"/>
                </a:solidFill>
                <a:latin typeface="Bell MT" panose="02020503060305020303" pitchFamily="18" charset="77"/>
              </a:rPr>
              <a:t> </a:t>
            </a:r>
            <a:r>
              <a:rPr lang="en-US" altLang="zh-CN" b="1" dirty="0">
                <a:solidFill>
                  <a:srgbClr val="C00000"/>
                </a:solidFill>
                <a:latin typeface="Bell MT" panose="02020503060305020303" pitchFamily="18" charset="77"/>
              </a:rPr>
              <a:t>Model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35AEB46-3530-B350-49B5-343ADA958F7E}"/>
              </a:ext>
            </a:extLst>
          </p:cNvPr>
          <p:cNvSpPr txBox="1"/>
          <p:nvPr/>
        </p:nvSpPr>
        <p:spPr>
          <a:xfrm>
            <a:off x="3415037" y="5454552"/>
            <a:ext cx="8147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C00000"/>
                </a:solidFill>
                <a:latin typeface="Bell MT" panose="02020503060305020303" pitchFamily="18" charset="77"/>
              </a:rPr>
              <a:t>LLM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9D10176-D3DE-3275-0493-FAA511F03C87}"/>
              </a:ext>
            </a:extLst>
          </p:cNvPr>
          <p:cNvSpPr txBox="1"/>
          <p:nvPr/>
        </p:nvSpPr>
        <p:spPr>
          <a:xfrm>
            <a:off x="2371090" y="4311282"/>
            <a:ext cx="145131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latin typeface="Bell MT" panose="02020503060305020303" pitchFamily="18" charset="77"/>
              </a:rPr>
              <a:t>Scaling</a:t>
            </a:r>
          </a:p>
          <a:p>
            <a:pPr algn="ctr"/>
            <a:r>
              <a:rPr lang="en-US" altLang="zh-CN" sz="1600" dirty="0">
                <a:latin typeface="Bell MT" panose="02020503060305020303" pitchFamily="18" charset="77"/>
              </a:rPr>
              <a:t>(data</a:t>
            </a:r>
            <a:r>
              <a:rPr lang="zh-CN" altLang="en-US" sz="1600" dirty="0">
                <a:latin typeface="Bell MT" panose="02020503060305020303" pitchFamily="18" charset="77"/>
              </a:rPr>
              <a:t> </a:t>
            </a:r>
            <a:r>
              <a:rPr lang="en-US" altLang="zh-CN" sz="1600" dirty="0">
                <a:latin typeface="Bell MT" panose="02020503060305020303" pitchFamily="18" charset="77"/>
              </a:rPr>
              <a:t>and</a:t>
            </a:r>
            <a:r>
              <a:rPr lang="zh-CN" altLang="en-US" sz="1600" dirty="0">
                <a:latin typeface="Bell MT" panose="02020503060305020303" pitchFamily="18" charset="77"/>
              </a:rPr>
              <a:t> </a:t>
            </a:r>
            <a:r>
              <a:rPr lang="en-US" altLang="zh-CN" sz="1600" dirty="0">
                <a:latin typeface="Bell MT" panose="02020503060305020303" pitchFamily="18" charset="77"/>
              </a:rPr>
              <a:t>size)</a:t>
            </a:r>
            <a:endParaRPr lang="en-US" sz="1600" dirty="0">
              <a:latin typeface="Bell MT" panose="02020503060305020303" pitchFamily="18" charset="77"/>
            </a:endParaRP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7B1F1311-5510-0EEC-E6DF-D5776E462634}"/>
              </a:ext>
            </a:extLst>
          </p:cNvPr>
          <p:cNvCxnSpPr>
            <a:cxnSpLocks/>
          </p:cNvCxnSpPr>
          <p:nvPr/>
        </p:nvCxnSpPr>
        <p:spPr>
          <a:xfrm>
            <a:off x="4357144" y="5738334"/>
            <a:ext cx="1951923" cy="0"/>
          </a:xfrm>
          <a:prstGeom prst="straightConnector1">
            <a:avLst/>
          </a:prstGeom>
          <a:ln w="25400" cap="flat" cmpd="sng" algn="ctr">
            <a:solidFill>
              <a:schemeClr val="dk1"/>
            </a:solidFill>
            <a:prstDash val="lgDash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A8D7C4B9-6A2C-8016-AC9B-1881C6BCB372}"/>
              </a:ext>
            </a:extLst>
          </p:cNvPr>
          <p:cNvSpPr txBox="1"/>
          <p:nvPr/>
        </p:nvSpPr>
        <p:spPr>
          <a:xfrm>
            <a:off x="4229774" y="5251015"/>
            <a:ext cx="23527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Bell MT" panose="02020503060305020303" pitchFamily="18" charset="77"/>
              </a:rPr>
              <a:t>In-domain</a:t>
            </a:r>
            <a:r>
              <a:rPr lang="zh-CN" altLang="en-US" dirty="0">
                <a:latin typeface="Bell MT" panose="02020503060305020303" pitchFamily="18" charset="77"/>
              </a:rPr>
              <a:t> </a:t>
            </a:r>
            <a:r>
              <a:rPr lang="en-US" altLang="zh-CN" dirty="0">
                <a:latin typeface="Bell MT" panose="02020503060305020303" pitchFamily="18" charset="77"/>
              </a:rPr>
              <a:t>finetuning</a:t>
            </a:r>
            <a:endParaRPr lang="en-US" dirty="0">
              <a:latin typeface="Bell MT" panose="02020503060305020303" pitchFamily="18" charset="77"/>
            </a:endParaRP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6D96AD06-6F5C-2327-4FCE-14C01C238567}"/>
              </a:ext>
            </a:extLst>
          </p:cNvPr>
          <p:cNvCxnSpPr>
            <a:cxnSpLocks/>
          </p:cNvCxnSpPr>
          <p:nvPr/>
        </p:nvCxnSpPr>
        <p:spPr>
          <a:xfrm flipV="1">
            <a:off x="4357144" y="4047406"/>
            <a:ext cx="2348456" cy="1173883"/>
          </a:xfrm>
          <a:prstGeom prst="straightConnector1">
            <a:avLst/>
          </a:prstGeom>
          <a:ln w="25400" cap="flat" cmpd="sng" algn="ctr">
            <a:solidFill>
              <a:schemeClr val="accent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093AF154-C4E5-20B2-3317-C3D51AC50BCA}"/>
              </a:ext>
            </a:extLst>
          </p:cNvPr>
          <p:cNvSpPr txBox="1"/>
          <p:nvPr/>
        </p:nvSpPr>
        <p:spPr>
          <a:xfrm>
            <a:off x="5728355" y="4557503"/>
            <a:ext cx="16925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C00000"/>
                </a:solidFill>
                <a:latin typeface="Bell MT" panose="02020503060305020303" pitchFamily="18" charset="77"/>
              </a:rPr>
              <a:t>LLM</a:t>
            </a:r>
            <a:r>
              <a:rPr lang="zh-CN" altLang="en-US" b="1" dirty="0">
                <a:solidFill>
                  <a:srgbClr val="C00000"/>
                </a:solidFill>
                <a:latin typeface="Bell MT" panose="02020503060305020303" pitchFamily="18" charset="77"/>
              </a:rPr>
              <a:t> </a:t>
            </a:r>
            <a:r>
              <a:rPr lang="en-US" altLang="zh-CN" b="1" dirty="0">
                <a:solidFill>
                  <a:srgbClr val="C00000"/>
                </a:solidFill>
                <a:latin typeface="Bell MT" panose="02020503060305020303" pitchFamily="18" charset="77"/>
              </a:rPr>
              <a:t>as</a:t>
            </a:r>
            <a:r>
              <a:rPr lang="zh-CN" altLang="en-US" b="1" dirty="0">
                <a:solidFill>
                  <a:srgbClr val="C00000"/>
                </a:solidFill>
                <a:latin typeface="Bell MT" panose="02020503060305020303" pitchFamily="18" charset="77"/>
              </a:rPr>
              <a:t> </a:t>
            </a:r>
            <a:r>
              <a:rPr lang="en-US" altLang="zh-CN" b="1" dirty="0">
                <a:solidFill>
                  <a:srgbClr val="C00000"/>
                </a:solidFill>
                <a:latin typeface="Bell MT" panose="02020503060305020303" pitchFamily="18" charset="77"/>
              </a:rPr>
              <a:t>DM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4C78ED-F976-CEE6-006F-3E83051FB111}"/>
              </a:ext>
            </a:extLst>
          </p:cNvPr>
          <p:cNvSpPr txBox="1"/>
          <p:nvPr/>
        </p:nvSpPr>
        <p:spPr>
          <a:xfrm>
            <a:off x="3351352" y="3037701"/>
            <a:ext cx="942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latin typeface="Bell MT" panose="02020503060305020303" pitchFamily="18" charset="77"/>
              </a:rPr>
              <a:t>GPT-2</a:t>
            </a:r>
            <a:endParaRPr lang="en-US" b="1" dirty="0">
              <a:latin typeface="Bell MT" panose="02020503060305020303" pitchFamily="18" charset="77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88DEC28-8D89-A076-445D-6B7D420CC218}"/>
              </a:ext>
            </a:extLst>
          </p:cNvPr>
          <p:cNvSpPr txBox="1"/>
          <p:nvPr/>
        </p:nvSpPr>
        <p:spPr>
          <a:xfrm>
            <a:off x="3191647" y="5951085"/>
            <a:ext cx="12615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latin typeface="Bell MT" panose="02020503060305020303" pitchFamily="18" charset="77"/>
              </a:rPr>
              <a:t>GPT-3.5</a:t>
            </a:r>
            <a:endParaRPr lang="en-US" b="1" dirty="0">
              <a:latin typeface="Bell MT" panose="02020503060305020303" pitchFamily="18" charset="77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4C6C7A9-CF02-17D6-F543-739D4D33BFBD}"/>
              </a:ext>
            </a:extLst>
          </p:cNvPr>
          <p:cNvSpPr txBox="1"/>
          <p:nvPr/>
        </p:nvSpPr>
        <p:spPr>
          <a:xfrm>
            <a:off x="8409426" y="5553667"/>
            <a:ext cx="12615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err="1">
                <a:latin typeface="Bell MT" panose="02020503060305020303" pitchFamily="18" charset="77"/>
              </a:rPr>
              <a:t>ChatGPT</a:t>
            </a:r>
            <a:endParaRPr lang="en-US" b="1" dirty="0">
              <a:latin typeface="Bell MT" panose="02020503060305020303" pitchFamily="18" charset="77"/>
            </a:endParaRPr>
          </a:p>
        </p:txBody>
      </p:sp>
      <p:pic>
        <p:nvPicPr>
          <p:cNvPr id="24" name="Picture 23" descr="A purple and yellow shield with a white banner&#10;&#10;Description automatically generated">
            <a:extLst>
              <a:ext uri="{FF2B5EF4-FFF2-40B4-BE49-F238E27FC236}">
                <a16:creationId xmlns:a16="http://schemas.microsoft.com/office/drawing/2014/main" id="{6C4CD860-6307-D466-18F8-418FDFC091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9321" y="63396"/>
            <a:ext cx="762581" cy="601168"/>
          </a:xfrm>
          <a:prstGeom prst="rect">
            <a:avLst/>
          </a:prstGeom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136CFB38-A35F-810D-DBCB-143FFE5756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7707" y="49372"/>
            <a:ext cx="762582" cy="615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77719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37EAAD4-F5D8-7926-7AAD-04E45C78DC80}"/>
              </a:ext>
            </a:extLst>
          </p:cNvPr>
          <p:cNvSpPr txBox="1"/>
          <p:nvPr/>
        </p:nvSpPr>
        <p:spPr>
          <a:xfrm>
            <a:off x="93700" y="72304"/>
            <a:ext cx="8173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en-US" altLang="zh-CN" sz="3200" b="1" dirty="0">
                <a:latin typeface="Bell MT" panose="02020503060305020303" pitchFamily="18" charset="77"/>
              </a:rPr>
              <a:t>What’s</a:t>
            </a:r>
            <a:r>
              <a:rPr lang="zh-CN" altLang="en-US" sz="3200" b="1" dirty="0">
                <a:latin typeface="Bell MT" panose="02020503060305020303" pitchFamily="18" charset="77"/>
              </a:rPr>
              <a:t> </a:t>
            </a:r>
            <a:r>
              <a:rPr lang="en-US" altLang="zh-CN" sz="3200" b="1" dirty="0">
                <a:latin typeface="Bell MT" panose="02020503060305020303" pitchFamily="18" charset="77"/>
              </a:rPr>
              <a:t>LLM-based</a:t>
            </a:r>
            <a:r>
              <a:rPr lang="zh-CN" altLang="en-US" sz="3200" b="1" dirty="0">
                <a:latin typeface="Bell MT" panose="02020503060305020303" pitchFamily="18" charset="77"/>
              </a:rPr>
              <a:t> </a:t>
            </a:r>
            <a:r>
              <a:rPr lang="en-US" altLang="zh-CN" sz="3200" b="1" dirty="0">
                <a:latin typeface="Bell MT" panose="02020503060305020303" pitchFamily="18" charset="77"/>
              </a:rPr>
              <a:t>Dialogue</a:t>
            </a:r>
            <a:r>
              <a:rPr lang="zh-CN" altLang="en-US" sz="3200" b="1" dirty="0">
                <a:latin typeface="Bell MT" panose="02020503060305020303" pitchFamily="18" charset="77"/>
              </a:rPr>
              <a:t> </a:t>
            </a:r>
            <a:r>
              <a:rPr lang="en-US" altLang="zh-CN" sz="3200" b="1" dirty="0">
                <a:latin typeface="Bell MT" panose="02020503060305020303" pitchFamily="18" charset="77"/>
              </a:rPr>
              <a:t>System</a:t>
            </a:r>
            <a:r>
              <a:rPr lang="zh-CN" altLang="en-US" sz="3200" b="1" dirty="0">
                <a:latin typeface="Bell MT" panose="02020503060305020303" pitchFamily="18" charset="77"/>
              </a:rPr>
              <a:t> </a:t>
            </a:r>
            <a:r>
              <a:rPr lang="en-US" altLang="zh-CN" sz="3200" b="1" dirty="0">
                <a:latin typeface="Bell MT" panose="02020503060305020303" pitchFamily="18" charset="77"/>
              </a:rPr>
              <a:t>?</a:t>
            </a:r>
            <a:endParaRPr lang="en-US" sz="3200" b="1" dirty="0">
              <a:latin typeface="Bell MT" panose="02020503060305020303" pitchFamily="18" charset="77"/>
            </a:endParaRPr>
          </a:p>
        </p:txBody>
      </p:sp>
      <p:pic>
        <p:nvPicPr>
          <p:cNvPr id="3" name="Picture 2" descr="A purple and yellow shield with a white banner&#10;&#10;Description automatically generated">
            <a:extLst>
              <a:ext uri="{FF2B5EF4-FFF2-40B4-BE49-F238E27FC236}">
                <a16:creationId xmlns:a16="http://schemas.microsoft.com/office/drawing/2014/main" id="{B95B007E-858C-CD0D-5F95-26C144E939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89321" y="63396"/>
            <a:ext cx="762581" cy="601168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1793D515-7DDF-0B23-A622-30D61F6FFD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7707" y="49372"/>
            <a:ext cx="762582" cy="615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909B001-126A-E367-CE34-E0FEA54FFFA2}"/>
              </a:ext>
            </a:extLst>
          </p:cNvPr>
          <p:cNvCxnSpPr>
            <a:cxnSpLocks/>
          </p:cNvCxnSpPr>
          <p:nvPr/>
        </p:nvCxnSpPr>
        <p:spPr>
          <a:xfrm>
            <a:off x="0" y="705678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7E3159F2-5CF7-2ECA-DC6B-33197E915D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5864" y="1445367"/>
            <a:ext cx="8440271" cy="430816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B23B2E0-FE7F-4ED3-AF69-A0761220E467}"/>
              </a:ext>
            </a:extLst>
          </p:cNvPr>
          <p:cNvSpPr txBox="1"/>
          <p:nvPr/>
        </p:nvSpPr>
        <p:spPr>
          <a:xfrm>
            <a:off x="2388704" y="6281516"/>
            <a:ext cx="74145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Bell MT" panose="02020503060305020303" pitchFamily="18" charset="77"/>
              </a:rPr>
              <a:t>A Survey of the Evolution of Language Model-Based Dialogue Systems</a:t>
            </a:r>
          </a:p>
        </p:txBody>
      </p:sp>
    </p:spTree>
    <p:extLst>
      <p:ext uri="{BB962C8B-B14F-4D97-AF65-F5344CB8AC3E}">
        <p14:creationId xmlns:p14="http://schemas.microsoft.com/office/powerpoint/2010/main" val="31523976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ircular arrows in a circle&#10;&#10;Description automatically generated">
            <a:extLst>
              <a:ext uri="{FF2B5EF4-FFF2-40B4-BE49-F238E27FC236}">
                <a16:creationId xmlns:a16="http://schemas.microsoft.com/office/drawing/2014/main" id="{3D9B6F50-DEF8-8F97-8B94-88FD92CC20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8667" y="3265153"/>
            <a:ext cx="624609" cy="624609"/>
          </a:xfrm>
          <a:prstGeom prst="rect">
            <a:avLst/>
          </a:prstGeom>
        </p:spPr>
      </p:pic>
      <p:pic>
        <p:nvPicPr>
          <p:cNvPr id="39" name="Picture 38" descr="A circular arrows in a circle&#10;&#10;Description automatically generated">
            <a:extLst>
              <a:ext uri="{FF2B5EF4-FFF2-40B4-BE49-F238E27FC236}">
                <a16:creationId xmlns:a16="http://schemas.microsoft.com/office/drawing/2014/main" id="{0A01E40C-D913-8B48-F5D4-B8110EE16F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4527" y="1963726"/>
            <a:ext cx="3459682" cy="34596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77D04DD-5010-A072-685D-3F9DEF5EF050}"/>
              </a:ext>
            </a:extLst>
          </p:cNvPr>
          <p:cNvSpPr txBox="1"/>
          <p:nvPr/>
        </p:nvSpPr>
        <p:spPr>
          <a:xfrm>
            <a:off x="3734930" y="3905668"/>
            <a:ext cx="15598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latin typeface="Bell MT" panose="02020503060305020303" pitchFamily="18" charset="77"/>
              </a:rPr>
              <a:t>Internal</a:t>
            </a:r>
            <a:r>
              <a:rPr lang="zh-CN" altLang="en-US" sz="2000" b="1" dirty="0">
                <a:latin typeface="Bell MT" panose="02020503060305020303" pitchFamily="18" charset="77"/>
              </a:rPr>
              <a:t> </a:t>
            </a:r>
            <a:r>
              <a:rPr lang="en-US" altLang="zh-CN" sz="2000" b="1" dirty="0">
                <a:latin typeface="Bell MT" panose="02020503060305020303" pitchFamily="18" charset="77"/>
              </a:rPr>
              <a:t>Status</a:t>
            </a:r>
            <a:endParaRPr lang="en-US" sz="2000" b="1" dirty="0">
              <a:latin typeface="Bell MT" panose="02020503060305020303" pitchFamily="18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F0C204-4ADE-E0C6-D37F-5DF8D577DFEA}"/>
              </a:ext>
            </a:extLst>
          </p:cNvPr>
          <p:cNvSpPr txBox="1"/>
          <p:nvPr/>
        </p:nvSpPr>
        <p:spPr>
          <a:xfrm>
            <a:off x="6919170" y="3864997"/>
            <a:ext cx="1260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latin typeface="Bell MT" panose="02020503060305020303" pitchFamily="18" charset="77"/>
              </a:rPr>
              <a:t>External</a:t>
            </a:r>
            <a:r>
              <a:rPr lang="zh-CN" altLang="en-US" sz="2000" b="1" dirty="0">
                <a:latin typeface="Bell MT" panose="02020503060305020303" pitchFamily="18" charset="77"/>
              </a:rPr>
              <a:t> </a:t>
            </a:r>
            <a:endParaRPr lang="en-HK" altLang="zh-CN" sz="2000" b="1" dirty="0">
              <a:latin typeface="Bell MT" panose="02020503060305020303" pitchFamily="18" charset="77"/>
            </a:endParaRPr>
          </a:p>
          <a:p>
            <a:pPr algn="ctr"/>
            <a:r>
              <a:rPr lang="en-US" altLang="zh-CN" sz="2000" b="1" dirty="0">
                <a:latin typeface="Bell MT" panose="02020503060305020303" pitchFamily="18" charset="77"/>
              </a:rPr>
              <a:t>Sources</a:t>
            </a:r>
            <a:endParaRPr lang="en-US" sz="2000" b="1" dirty="0">
              <a:latin typeface="Bell MT" panose="02020503060305020303" pitchFamily="18" charset="77"/>
            </a:endParaRPr>
          </a:p>
        </p:txBody>
      </p:sp>
      <p:pic>
        <p:nvPicPr>
          <p:cNvPr id="5" name="Picture 4" descr="A cartoon of a robot with a computer&#10;&#10;Description automatically generated with low confidence">
            <a:extLst>
              <a:ext uri="{FF2B5EF4-FFF2-40B4-BE49-F238E27FC236}">
                <a16:creationId xmlns:a16="http://schemas.microsoft.com/office/drawing/2014/main" id="{0CAE40A6-D5BA-F60B-9FDB-5E888A191C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6893" y="2040557"/>
            <a:ext cx="1561267" cy="1561267"/>
          </a:xfrm>
          <a:prstGeom prst="rect">
            <a:avLst/>
          </a:prstGeom>
        </p:spPr>
      </p:pic>
      <p:pic>
        <p:nvPicPr>
          <p:cNvPr id="6" name="Graphic 5" descr="User Crown Male outline">
            <a:extLst>
              <a:ext uri="{FF2B5EF4-FFF2-40B4-BE49-F238E27FC236}">
                <a16:creationId xmlns:a16="http://schemas.microsoft.com/office/drawing/2014/main" id="{349F6EC3-8004-6B6F-7EB7-54B0B6FA09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497382" y="3693567"/>
            <a:ext cx="393700" cy="338554"/>
          </a:xfrm>
          <a:prstGeom prst="rect">
            <a:avLst/>
          </a:prstGeom>
        </p:spPr>
      </p:pic>
      <p:pic>
        <p:nvPicPr>
          <p:cNvPr id="7" name="Graphic 6" descr="Address Book outline">
            <a:extLst>
              <a:ext uri="{FF2B5EF4-FFF2-40B4-BE49-F238E27FC236}">
                <a16:creationId xmlns:a16="http://schemas.microsoft.com/office/drawing/2014/main" id="{5E01E1FF-44B4-4119-28A3-DC97D1255A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497382" y="4701826"/>
            <a:ext cx="370309" cy="370309"/>
          </a:xfrm>
          <a:prstGeom prst="rect">
            <a:avLst/>
          </a:prstGeom>
        </p:spPr>
      </p:pic>
      <p:pic>
        <p:nvPicPr>
          <p:cNvPr id="11" name="Graphic 10" descr="Books outline">
            <a:extLst>
              <a:ext uri="{FF2B5EF4-FFF2-40B4-BE49-F238E27FC236}">
                <a16:creationId xmlns:a16="http://schemas.microsoft.com/office/drawing/2014/main" id="{032C8B06-6AEE-9657-A3B1-24AB628148D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526249" y="4076225"/>
            <a:ext cx="344063" cy="34406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68B629D-F174-25E0-851B-0E0945623996}"/>
              </a:ext>
            </a:extLst>
          </p:cNvPr>
          <p:cNvSpPr txBox="1"/>
          <p:nvPr/>
        </p:nvSpPr>
        <p:spPr>
          <a:xfrm>
            <a:off x="8891082" y="3672362"/>
            <a:ext cx="9264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latin typeface="Bell MT" panose="02020503060305020303" pitchFamily="18" charset="77"/>
              </a:rPr>
              <a:t>Persona</a:t>
            </a:r>
            <a:endParaRPr lang="en-US" sz="1600" b="1" dirty="0">
              <a:latin typeface="Bell MT" panose="02020503060305020303" pitchFamily="18" charset="7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B9B404D-FB5F-FF60-65A3-AB2770DBDB55}"/>
              </a:ext>
            </a:extLst>
          </p:cNvPr>
          <p:cNvSpPr txBox="1"/>
          <p:nvPr/>
        </p:nvSpPr>
        <p:spPr>
          <a:xfrm>
            <a:off x="8830207" y="4061504"/>
            <a:ext cx="15053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latin typeface="Bell MT" panose="02020503060305020303" pitchFamily="18" charset="77"/>
              </a:rPr>
              <a:t>Document</a:t>
            </a:r>
            <a:endParaRPr lang="en-US" sz="1600" b="1" dirty="0">
              <a:latin typeface="Bell MT" panose="02020503060305020303" pitchFamily="18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51092C2-C4AB-4A89-24CD-B42ECA6895A3}"/>
              </a:ext>
            </a:extLst>
          </p:cNvPr>
          <p:cNvSpPr txBox="1"/>
          <p:nvPr/>
        </p:nvSpPr>
        <p:spPr>
          <a:xfrm>
            <a:off x="8844906" y="4717703"/>
            <a:ext cx="10195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latin typeface="Bell MT" panose="02020503060305020303" pitchFamily="18" charset="77"/>
              </a:rPr>
              <a:t>Memory</a:t>
            </a:r>
          </a:p>
        </p:txBody>
      </p:sp>
      <p:pic>
        <p:nvPicPr>
          <p:cNvPr id="15" name="Picture 2" descr="Emoji - Wikipedia">
            <a:extLst>
              <a:ext uri="{FF2B5EF4-FFF2-40B4-BE49-F238E27FC236}">
                <a16:creationId xmlns:a16="http://schemas.microsoft.com/office/drawing/2014/main" id="{76819F69-8AA5-0B7D-6F8B-ADEFCB1FF0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9317" y="3479211"/>
            <a:ext cx="311947" cy="311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684760B-D51C-7BCA-056E-DCB828ABBB0B}"/>
              </a:ext>
            </a:extLst>
          </p:cNvPr>
          <p:cNvSpPr txBox="1"/>
          <p:nvPr/>
        </p:nvSpPr>
        <p:spPr>
          <a:xfrm>
            <a:off x="2224019" y="3452604"/>
            <a:ext cx="10034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latin typeface="Bell MT" panose="02020503060305020303" pitchFamily="18" charset="77"/>
              </a:rPr>
              <a:t>Emotion</a:t>
            </a:r>
            <a:endParaRPr lang="en-US" sz="1600" b="1" dirty="0">
              <a:latin typeface="Bell MT" panose="02020503060305020303" pitchFamily="18" charset="7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65CE863-6300-9629-28D7-3D754E4B31EE}"/>
              </a:ext>
            </a:extLst>
          </p:cNvPr>
          <p:cNvSpPr txBox="1"/>
          <p:nvPr/>
        </p:nvSpPr>
        <p:spPr>
          <a:xfrm>
            <a:off x="1898031" y="4455178"/>
            <a:ext cx="15598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latin typeface="Bell MT" panose="02020503060305020303" pitchFamily="18" charset="77"/>
              </a:rPr>
              <a:t>Intermediate Reasoning</a:t>
            </a:r>
            <a:endParaRPr lang="en-US" sz="1600" b="1" dirty="0">
              <a:latin typeface="Bell MT" panose="02020503060305020303" pitchFamily="18" charset="77"/>
            </a:endParaRPr>
          </a:p>
        </p:txBody>
      </p:sp>
      <p:pic>
        <p:nvPicPr>
          <p:cNvPr id="18" name="Picture 8">
            <a:extLst>
              <a:ext uri="{FF2B5EF4-FFF2-40B4-BE49-F238E27FC236}">
                <a16:creationId xmlns:a16="http://schemas.microsoft.com/office/drawing/2014/main" id="{98ED4BD4-FEA1-55F0-3962-62196492A2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1001" y="4534654"/>
            <a:ext cx="356625" cy="425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A0B2706-E340-6BF6-E013-36FCC3F337AB}"/>
              </a:ext>
            </a:extLst>
          </p:cNvPr>
          <p:cNvSpPr txBox="1"/>
          <p:nvPr/>
        </p:nvSpPr>
        <p:spPr>
          <a:xfrm>
            <a:off x="8820948" y="4274885"/>
            <a:ext cx="746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Bell MT" panose="02020503060305020303" pitchFamily="18" charset="77"/>
              </a:rPr>
              <a:t>……</a:t>
            </a:r>
            <a:endParaRPr lang="en-US" dirty="0">
              <a:latin typeface="Bell MT" panose="02020503060305020303" pitchFamily="18" charset="7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0E3023C-839E-B5B3-625F-77B3BADA7C5E}"/>
              </a:ext>
            </a:extLst>
          </p:cNvPr>
          <p:cNvSpPr txBox="1"/>
          <p:nvPr/>
        </p:nvSpPr>
        <p:spPr>
          <a:xfrm>
            <a:off x="2358155" y="4116624"/>
            <a:ext cx="746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Bell MT" panose="02020503060305020303" pitchFamily="18" charset="77"/>
              </a:rPr>
              <a:t>……</a:t>
            </a:r>
            <a:endParaRPr lang="en-US" dirty="0">
              <a:latin typeface="Bell MT" panose="02020503060305020303" pitchFamily="18" charset="77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FFD4020-E569-CE36-4FA3-88156D1F6CEE}"/>
              </a:ext>
            </a:extLst>
          </p:cNvPr>
          <p:cNvSpPr txBox="1"/>
          <p:nvPr/>
        </p:nvSpPr>
        <p:spPr>
          <a:xfrm>
            <a:off x="4840206" y="4867555"/>
            <a:ext cx="23238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Dialogue</a:t>
            </a:r>
            <a:r>
              <a:rPr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HK" altLang="zh-C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Context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106A3394-A8C5-330C-C21D-4EFFD09060E0}"/>
              </a:ext>
            </a:extLst>
          </p:cNvPr>
          <p:cNvCxnSpPr>
            <a:cxnSpLocks/>
          </p:cNvCxnSpPr>
          <p:nvPr/>
        </p:nvCxnSpPr>
        <p:spPr>
          <a:xfrm flipH="1">
            <a:off x="5093875" y="4272057"/>
            <a:ext cx="401828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3" name="Picture 22" descr="A question mark on a black background&#10;&#10;Description automatically generated">
            <a:extLst>
              <a:ext uri="{FF2B5EF4-FFF2-40B4-BE49-F238E27FC236}">
                <a16:creationId xmlns:a16="http://schemas.microsoft.com/office/drawing/2014/main" id="{7DC8BC5C-B075-3B41-CD14-8655DCCB1BB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63456" y="4076225"/>
            <a:ext cx="356625" cy="356625"/>
          </a:xfrm>
          <a:prstGeom prst="rect">
            <a:avLst/>
          </a:prstGeom>
        </p:spPr>
      </p:pic>
      <p:pic>
        <p:nvPicPr>
          <p:cNvPr id="24" name="Picture 4" descr="Dialogue Flaticons Lineal Color icon">
            <a:extLst>
              <a:ext uri="{FF2B5EF4-FFF2-40B4-BE49-F238E27FC236}">
                <a16:creationId xmlns:a16="http://schemas.microsoft.com/office/drawing/2014/main" id="{108FEF5B-B527-EE7F-843E-EBD84E6A07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0310" y="3864997"/>
            <a:ext cx="854435" cy="854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A question mark on a black background&#10;&#10;Description automatically generated">
            <a:extLst>
              <a:ext uri="{FF2B5EF4-FFF2-40B4-BE49-F238E27FC236}">
                <a16:creationId xmlns:a16="http://schemas.microsoft.com/office/drawing/2014/main" id="{E469F67F-A865-94DA-6CDA-EECC1C7C408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072887" y="4021169"/>
            <a:ext cx="356625" cy="356625"/>
          </a:xfrm>
          <a:prstGeom prst="rect">
            <a:avLst/>
          </a:prstGeom>
        </p:spPr>
      </p:pic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E1AE5746-7201-FC2F-286D-605183CF6FA3}"/>
              </a:ext>
            </a:extLst>
          </p:cNvPr>
          <p:cNvCxnSpPr>
            <a:cxnSpLocks/>
          </p:cNvCxnSpPr>
          <p:nvPr/>
        </p:nvCxnSpPr>
        <p:spPr>
          <a:xfrm>
            <a:off x="6521858" y="4272057"/>
            <a:ext cx="397312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096899B9-C572-3EEC-16D4-E89C34C8B22C}"/>
              </a:ext>
            </a:extLst>
          </p:cNvPr>
          <p:cNvCxnSpPr>
            <a:cxnSpLocks/>
          </p:cNvCxnSpPr>
          <p:nvPr/>
        </p:nvCxnSpPr>
        <p:spPr>
          <a:xfrm flipV="1">
            <a:off x="4592284" y="2931189"/>
            <a:ext cx="624609" cy="76571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05C58329-287B-C44D-5737-6F1A7671C11B}"/>
              </a:ext>
            </a:extLst>
          </p:cNvPr>
          <p:cNvCxnSpPr>
            <a:cxnSpLocks/>
          </p:cNvCxnSpPr>
          <p:nvPr/>
        </p:nvCxnSpPr>
        <p:spPr>
          <a:xfrm flipH="1" flipV="1">
            <a:off x="6861760" y="2821190"/>
            <a:ext cx="649632" cy="76739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E14991A5-3AEC-02C5-E33F-0FA0BA3C4834}"/>
              </a:ext>
            </a:extLst>
          </p:cNvPr>
          <p:cNvCxnSpPr>
            <a:cxnSpLocks/>
          </p:cNvCxnSpPr>
          <p:nvPr/>
        </p:nvCxnSpPr>
        <p:spPr>
          <a:xfrm>
            <a:off x="6747923" y="2931618"/>
            <a:ext cx="624609" cy="74220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2CBE20A6-2DA9-73DC-2988-6ECA1E8A04C9}"/>
              </a:ext>
            </a:extLst>
          </p:cNvPr>
          <p:cNvCxnSpPr>
            <a:cxnSpLocks/>
          </p:cNvCxnSpPr>
          <p:nvPr/>
        </p:nvCxnSpPr>
        <p:spPr>
          <a:xfrm flipV="1">
            <a:off x="5813950" y="3401727"/>
            <a:ext cx="0" cy="43086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F2FB93F0-6D6E-6947-D6B1-2F55532251BF}"/>
              </a:ext>
            </a:extLst>
          </p:cNvPr>
          <p:cNvCxnSpPr>
            <a:cxnSpLocks/>
          </p:cNvCxnSpPr>
          <p:nvPr/>
        </p:nvCxnSpPr>
        <p:spPr>
          <a:xfrm>
            <a:off x="6012901" y="3401727"/>
            <a:ext cx="2" cy="430867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47C754F0-8AA4-9811-24B2-40A66C1E9E5A}"/>
              </a:ext>
            </a:extLst>
          </p:cNvPr>
          <p:cNvSpPr txBox="1"/>
          <p:nvPr/>
        </p:nvSpPr>
        <p:spPr>
          <a:xfrm>
            <a:off x="6083837" y="3410426"/>
            <a:ext cx="7779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Resp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339A6CE-DDF1-DC85-AB32-1C2DE87D2187}"/>
              </a:ext>
            </a:extLst>
          </p:cNvPr>
          <p:cNvSpPr txBox="1"/>
          <p:nvPr/>
        </p:nvSpPr>
        <p:spPr>
          <a:xfrm>
            <a:off x="7134765" y="2862800"/>
            <a:ext cx="1260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Evidences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EAC9F37-9A9B-F0AB-E73B-2DA4C0FF89AD}"/>
              </a:ext>
            </a:extLst>
          </p:cNvPr>
          <p:cNvSpPr txBox="1"/>
          <p:nvPr/>
        </p:nvSpPr>
        <p:spPr>
          <a:xfrm>
            <a:off x="4685591" y="1423441"/>
            <a:ext cx="23238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LLM-based</a:t>
            </a:r>
            <a:r>
              <a:rPr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HK" altLang="zh-C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Dialogue</a:t>
            </a:r>
            <a:r>
              <a:rPr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System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" name="Picture 2" descr="Database Basic Miscellany Lineal icon">
            <a:extLst>
              <a:ext uri="{FF2B5EF4-FFF2-40B4-BE49-F238E27FC236}">
                <a16:creationId xmlns:a16="http://schemas.microsoft.com/office/drawing/2014/main" id="{C8EEE5E8-C980-0FBE-CD98-FFC1E7D87C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5836" y="3327318"/>
            <a:ext cx="263114" cy="263114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23BFFFED-BFD1-2846-0D8F-D3624ABAC385}"/>
              </a:ext>
            </a:extLst>
          </p:cNvPr>
          <p:cNvSpPr txBox="1"/>
          <p:nvPr/>
        </p:nvSpPr>
        <p:spPr>
          <a:xfrm>
            <a:off x="8844906" y="3283418"/>
            <a:ext cx="10468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latin typeface="Bell MT" panose="02020503060305020303" pitchFamily="18" charset="77"/>
              </a:rPr>
              <a:t>Database</a:t>
            </a:r>
            <a:endParaRPr lang="en-US" sz="1600" b="1" dirty="0">
              <a:latin typeface="Bell MT" panose="02020503060305020303" pitchFamily="18" charset="77"/>
            </a:endParaRPr>
          </a:p>
        </p:txBody>
      </p:sp>
      <p:pic>
        <p:nvPicPr>
          <p:cNvPr id="37" name="Picture 4" descr="Psychology Special Lineal color icon">
            <a:extLst>
              <a:ext uri="{FF2B5EF4-FFF2-40B4-BE49-F238E27FC236}">
                <a16:creationId xmlns:a16="http://schemas.microsoft.com/office/drawing/2014/main" id="{D76CBD73-2575-0B53-49C0-ADEF2D566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689" y="3869265"/>
            <a:ext cx="311947" cy="311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FD2068A0-EB0C-661C-6AD7-27ADC0BD0F12}"/>
              </a:ext>
            </a:extLst>
          </p:cNvPr>
          <p:cNvSpPr txBox="1"/>
          <p:nvPr/>
        </p:nvSpPr>
        <p:spPr>
          <a:xfrm>
            <a:off x="2088171" y="3842658"/>
            <a:ext cx="12124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latin typeface="Bell MT" panose="02020503060305020303" pitchFamily="18" charset="77"/>
              </a:rPr>
              <a:t>Psychology </a:t>
            </a:r>
            <a:endParaRPr lang="en-US" sz="1600" b="1" dirty="0">
              <a:latin typeface="Bell MT" panose="02020503060305020303" pitchFamily="18" charset="77"/>
            </a:endParaRPr>
          </a:p>
        </p:txBody>
      </p:sp>
      <p:pic>
        <p:nvPicPr>
          <p:cNvPr id="8" name="Picture 7" descr="A circular arrows in a circle&#10;&#10;Description automatically generated">
            <a:extLst>
              <a:ext uri="{FF2B5EF4-FFF2-40B4-BE49-F238E27FC236}">
                <a16:creationId xmlns:a16="http://schemas.microsoft.com/office/drawing/2014/main" id="{64AA5028-B4C0-5BF3-59C9-CE5C43220A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8740" y="3302719"/>
            <a:ext cx="624609" cy="624609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81FD45A5-36FF-0C67-5725-B8C06F08A9B3}"/>
              </a:ext>
            </a:extLst>
          </p:cNvPr>
          <p:cNvSpPr txBox="1"/>
          <p:nvPr/>
        </p:nvSpPr>
        <p:spPr>
          <a:xfrm>
            <a:off x="93700" y="72304"/>
            <a:ext cx="78686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en-US" altLang="zh-CN" sz="3200" b="1" dirty="0">
                <a:latin typeface="Bell MT" panose="02020503060305020303" pitchFamily="18" charset="77"/>
              </a:rPr>
              <a:t>What’s</a:t>
            </a:r>
            <a:r>
              <a:rPr lang="zh-CN" altLang="en-US" sz="3200" b="1" dirty="0">
                <a:latin typeface="Bell MT" panose="02020503060305020303" pitchFamily="18" charset="77"/>
              </a:rPr>
              <a:t> </a:t>
            </a:r>
            <a:r>
              <a:rPr lang="en-US" altLang="zh-CN" sz="3200" b="1" dirty="0">
                <a:latin typeface="Bell MT" panose="02020503060305020303" pitchFamily="18" charset="77"/>
              </a:rPr>
              <a:t>LLM-based</a:t>
            </a:r>
            <a:r>
              <a:rPr lang="zh-CN" altLang="en-US" sz="3200" b="1" dirty="0">
                <a:latin typeface="Bell MT" panose="02020503060305020303" pitchFamily="18" charset="77"/>
              </a:rPr>
              <a:t> </a:t>
            </a:r>
            <a:r>
              <a:rPr lang="en-US" altLang="zh-CN" sz="3200" b="1" dirty="0">
                <a:latin typeface="Bell MT" panose="02020503060305020303" pitchFamily="18" charset="77"/>
              </a:rPr>
              <a:t>Dialogue</a:t>
            </a:r>
            <a:r>
              <a:rPr lang="zh-CN" altLang="en-US" sz="3200" b="1" dirty="0">
                <a:latin typeface="Bell MT" panose="02020503060305020303" pitchFamily="18" charset="77"/>
              </a:rPr>
              <a:t> </a:t>
            </a:r>
            <a:r>
              <a:rPr lang="en-US" altLang="zh-CN" sz="3200" b="1" dirty="0">
                <a:latin typeface="Bell MT" panose="02020503060305020303" pitchFamily="18" charset="77"/>
              </a:rPr>
              <a:t>System</a:t>
            </a:r>
            <a:r>
              <a:rPr lang="zh-CN" altLang="en-US" sz="3200" b="1" dirty="0">
                <a:latin typeface="Bell MT" panose="02020503060305020303" pitchFamily="18" charset="77"/>
              </a:rPr>
              <a:t> </a:t>
            </a:r>
            <a:r>
              <a:rPr lang="en-US" altLang="zh-CN" sz="3200" b="1" dirty="0">
                <a:latin typeface="Bell MT" panose="02020503060305020303" pitchFamily="18" charset="77"/>
              </a:rPr>
              <a:t>?</a:t>
            </a:r>
            <a:endParaRPr lang="en-US" sz="3200" b="1" dirty="0">
              <a:latin typeface="Bell MT" panose="02020503060305020303" pitchFamily="18" charset="77"/>
            </a:endParaRP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04BCDA16-1531-3B40-C0CC-859A3E25A46A}"/>
              </a:ext>
            </a:extLst>
          </p:cNvPr>
          <p:cNvCxnSpPr>
            <a:cxnSpLocks/>
          </p:cNvCxnSpPr>
          <p:nvPr/>
        </p:nvCxnSpPr>
        <p:spPr>
          <a:xfrm>
            <a:off x="0" y="705678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EA7DD557-D6DC-C422-5AFA-7761B88C27A3}"/>
              </a:ext>
            </a:extLst>
          </p:cNvPr>
          <p:cNvSpPr txBox="1"/>
          <p:nvPr/>
        </p:nvSpPr>
        <p:spPr>
          <a:xfrm>
            <a:off x="521408" y="2106612"/>
            <a:ext cx="42215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K" b="1" i="0" dirty="0">
                <a:solidFill>
                  <a:srgbClr val="000000"/>
                </a:solidFill>
                <a:effectLst/>
                <a:latin typeface="Bell MT" panose="02020503060305020303" pitchFamily="18" charset="77"/>
              </a:rPr>
              <a:t>Cue-</a:t>
            </a:r>
            <a:r>
              <a:rPr lang="en-HK" b="1" i="0" dirty="0" err="1">
                <a:solidFill>
                  <a:srgbClr val="000000"/>
                </a:solidFill>
                <a:effectLst/>
                <a:latin typeface="Bell MT" panose="02020503060305020303" pitchFamily="18" charset="77"/>
              </a:rPr>
              <a:t>CoT</a:t>
            </a:r>
            <a:r>
              <a:rPr lang="en-HK" b="1" i="0" dirty="0">
                <a:solidFill>
                  <a:srgbClr val="000000"/>
                </a:solidFill>
                <a:effectLst/>
                <a:latin typeface="Bell MT" panose="02020503060305020303" pitchFamily="18" charset="77"/>
              </a:rPr>
              <a:t>: Chain-of-thought Prompting for Responding to In-depth Dialogue Questions with LLMs</a:t>
            </a:r>
            <a:r>
              <a:rPr lang="zh-CN" altLang="en-US" b="1" i="0" dirty="0">
                <a:solidFill>
                  <a:srgbClr val="000000"/>
                </a:solidFill>
                <a:effectLst/>
                <a:latin typeface="Bell MT" panose="02020503060305020303" pitchFamily="18" charset="77"/>
              </a:rPr>
              <a:t> </a:t>
            </a:r>
            <a:r>
              <a:rPr lang="en-US" altLang="zh-CN" b="1" i="0" dirty="0">
                <a:solidFill>
                  <a:srgbClr val="000000"/>
                </a:solidFill>
                <a:effectLst/>
                <a:latin typeface="Bell MT" panose="02020503060305020303" pitchFamily="18" charset="77"/>
              </a:rPr>
              <a:t>(</a:t>
            </a:r>
            <a:r>
              <a:rPr lang="en-US" altLang="zh-CN" b="1" i="0" dirty="0">
                <a:solidFill>
                  <a:srgbClr val="C00000"/>
                </a:solidFill>
                <a:effectLst/>
                <a:latin typeface="Bell MT" panose="02020503060305020303" pitchFamily="18" charset="77"/>
              </a:rPr>
              <a:t>Internal</a:t>
            </a:r>
            <a:r>
              <a:rPr lang="en-US" altLang="zh-CN" b="1" i="0" dirty="0">
                <a:solidFill>
                  <a:srgbClr val="000000"/>
                </a:solidFill>
                <a:effectLst/>
                <a:latin typeface="Bell MT" panose="02020503060305020303" pitchFamily="18" charset="77"/>
              </a:rPr>
              <a:t>)</a:t>
            </a:r>
            <a:endParaRPr lang="en-HK" b="1" i="0" dirty="0">
              <a:solidFill>
                <a:srgbClr val="000000"/>
              </a:solidFill>
              <a:effectLst/>
              <a:latin typeface="Bell MT" panose="02020503060305020303" pitchFamily="18" charset="77"/>
            </a:endParaRPr>
          </a:p>
          <a:p>
            <a:endParaRPr lang="en-US" dirty="0">
              <a:latin typeface="Bell MT" panose="02020503060305020303" pitchFamily="18" charset="77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98AD6C3-C1D1-F797-1D7F-8A466A452FD1}"/>
              </a:ext>
            </a:extLst>
          </p:cNvPr>
          <p:cNvSpPr txBox="1"/>
          <p:nvPr/>
        </p:nvSpPr>
        <p:spPr>
          <a:xfrm>
            <a:off x="7644209" y="1749858"/>
            <a:ext cx="42215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K" b="1" i="0" dirty="0">
                <a:solidFill>
                  <a:srgbClr val="000000"/>
                </a:solidFill>
                <a:effectLst/>
                <a:latin typeface="Bell MT" panose="02020503060305020303" pitchFamily="18" charset="77"/>
              </a:rPr>
              <a:t>Large Language Models as Source Planner for Personalized Knowledge-grounded Dialogue</a:t>
            </a:r>
            <a:r>
              <a:rPr lang="zh-CN" altLang="en-US" b="1" i="0" dirty="0">
                <a:solidFill>
                  <a:srgbClr val="000000"/>
                </a:solidFill>
                <a:effectLst/>
                <a:latin typeface="Bell MT" panose="02020503060305020303" pitchFamily="18" charset="77"/>
              </a:rPr>
              <a:t> </a:t>
            </a:r>
            <a:r>
              <a:rPr lang="en-US" altLang="zh-CN" b="1" i="0" dirty="0">
                <a:solidFill>
                  <a:srgbClr val="000000"/>
                </a:solidFill>
                <a:effectLst/>
                <a:latin typeface="Bell MT" panose="02020503060305020303" pitchFamily="18" charset="77"/>
              </a:rPr>
              <a:t>(</a:t>
            </a:r>
            <a:r>
              <a:rPr lang="en-US" altLang="zh-CN" b="1" i="0" dirty="0">
                <a:solidFill>
                  <a:srgbClr val="C00000"/>
                </a:solidFill>
                <a:effectLst/>
                <a:latin typeface="Bell MT" panose="02020503060305020303" pitchFamily="18" charset="77"/>
              </a:rPr>
              <a:t>External</a:t>
            </a:r>
            <a:r>
              <a:rPr lang="en-US" altLang="zh-CN" b="1" i="0" dirty="0">
                <a:solidFill>
                  <a:srgbClr val="000000"/>
                </a:solidFill>
                <a:effectLst/>
                <a:latin typeface="Bell MT" panose="02020503060305020303" pitchFamily="18" charset="77"/>
              </a:rPr>
              <a:t>)</a:t>
            </a:r>
            <a:endParaRPr lang="en-HK" b="1" i="0" dirty="0">
              <a:solidFill>
                <a:srgbClr val="000000"/>
              </a:solidFill>
              <a:effectLst/>
              <a:latin typeface="Bell MT" panose="02020503060305020303" pitchFamily="18" charset="77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74BF54C-22FC-C55E-EFEA-428C36CFF7DC}"/>
              </a:ext>
            </a:extLst>
          </p:cNvPr>
          <p:cNvSpPr txBox="1"/>
          <p:nvPr/>
        </p:nvSpPr>
        <p:spPr>
          <a:xfrm>
            <a:off x="6778160" y="5429887"/>
            <a:ext cx="50836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K" b="1" i="0" dirty="0">
                <a:solidFill>
                  <a:srgbClr val="000000"/>
                </a:solidFill>
                <a:effectLst/>
                <a:latin typeface="Bell MT" panose="02020503060305020303" pitchFamily="18" charset="77"/>
              </a:rPr>
              <a:t>TPE: Towards Better Compositional Reasoning over Conceptual Tools with Multi-persona Collaboration</a:t>
            </a:r>
            <a:r>
              <a:rPr lang="zh-CN" altLang="en-US" b="1" i="0" dirty="0">
                <a:solidFill>
                  <a:srgbClr val="000000"/>
                </a:solidFill>
                <a:effectLst/>
                <a:latin typeface="Bell MT" panose="02020503060305020303" pitchFamily="18" charset="77"/>
              </a:rPr>
              <a:t> </a:t>
            </a:r>
            <a:r>
              <a:rPr lang="en-US" altLang="zh-CN" b="1" i="0" dirty="0">
                <a:solidFill>
                  <a:srgbClr val="000000"/>
                </a:solidFill>
                <a:effectLst/>
                <a:latin typeface="Bell MT" panose="02020503060305020303" pitchFamily="18" charset="77"/>
              </a:rPr>
              <a:t>(</a:t>
            </a:r>
            <a:r>
              <a:rPr lang="en-US" altLang="zh-CN" b="1" i="0" dirty="0">
                <a:solidFill>
                  <a:srgbClr val="C00000"/>
                </a:solidFill>
                <a:effectLst/>
                <a:latin typeface="Bell MT" panose="02020503060305020303" pitchFamily="18" charset="77"/>
              </a:rPr>
              <a:t>Internal</a:t>
            </a:r>
            <a:r>
              <a:rPr lang="zh-CN" altLang="en-US" b="1" i="0" dirty="0">
                <a:solidFill>
                  <a:srgbClr val="C00000"/>
                </a:solidFill>
                <a:effectLst/>
                <a:latin typeface="Bell MT" panose="02020503060305020303" pitchFamily="18" charset="77"/>
              </a:rPr>
              <a:t> </a:t>
            </a:r>
            <a:r>
              <a:rPr lang="en-US" altLang="zh-CN" b="1" i="0" dirty="0">
                <a:solidFill>
                  <a:srgbClr val="C00000"/>
                </a:solidFill>
                <a:effectLst/>
                <a:latin typeface="Bell MT" panose="02020503060305020303" pitchFamily="18" charset="77"/>
              </a:rPr>
              <a:t>with</a:t>
            </a:r>
            <a:r>
              <a:rPr lang="zh-CN" altLang="en-US" b="1" i="0" dirty="0">
                <a:solidFill>
                  <a:srgbClr val="C00000"/>
                </a:solidFill>
                <a:effectLst/>
                <a:latin typeface="Bell MT" panose="02020503060305020303" pitchFamily="18" charset="77"/>
              </a:rPr>
              <a:t> </a:t>
            </a:r>
            <a:r>
              <a:rPr lang="en-US" altLang="zh-CN" b="1" i="0" dirty="0">
                <a:solidFill>
                  <a:srgbClr val="C00000"/>
                </a:solidFill>
                <a:effectLst/>
                <a:latin typeface="Bell MT" panose="02020503060305020303" pitchFamily="18" charset="77"/>
              </a:rPr>
              <a:t>External</a:t>
            </a:r>
            <a:r>
              <a:rPr lang="en-US" altLang="zh-CN" b="1" i="0" dirty="0">
                <a:solidFill>
                  <a:srgbClr val="000000"/>
                </a:solidFill>
                <a:effectLst/>
                <a:latin typeface="Bell MT" panose="02020503060305020303" pitchFamily="18" charset="77"/>
              </a:rPr>
              <a:t>)</a:t>
            </a:r>
            <a:endParaRPr lang="en-HK" b="1" i="0" dirty="0">
              <a:solidFill>
                <a:srgbClr val="000000"/>
              </a:solidFill>
              <a:effectLst/>
              <a:latin typeface="Bell MT" panose="02020503060305020303" pitchFamily="18" charset="77"/>
            </a:endParaRPr>
          </a:p>
        </p:txBody>
      </p:sp>
      <p:pic>
        <p:nvPicPr>
          <p:cNvPr id="9" name="Picture 8" descr="A purple and yellow shield with a white banner&#10;&#10;Description automatically generated">
            <a:extLst>
              <a:ext uri="{FF2B5EF4-FFF2-40B4-BE49-F238E27FC236}">
                <a16:creationId xmlns:a16="http://schemas.microsoft.com/office/drawing/2014/main" id="{6EC5F6FC-FD3D-D88B-B3F3-6FBD0BFB50A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126026" y="55911"/>
            <a:ext cx="762581" cy="601168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AFADB60C-F21E-890F-59AC-5BDD743557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4655" y="53592"/>
            <a:ext cx="762582" cy="615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12393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77D04DD-5010-A072-685D-3F9DEF5EF050}"/>
              </a:ext>
            </a:extLst>
          </p:cNvPr>
          <p:cNvSpPr txBox="1"/>
          <p:nvPr/>
        </p:nvSpPr>
        <p:spPr>
          <a:xfrm>
            <a:off x="3833403" y="4229225"/>
            <a:ext cx="15598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latin typeface="Bell MT" panose="02020503060305020303" pitchFamily="18" charset="77"/>
              </a:rPr>
              <a:t>Internal</a:t>
            </a:r>
            <a:r>
              <a:rPr lang="zh-CN" altLang="en-US" sz="2000" b="1" dirty="0">
                <a:latin typeface="Bell MT" panose="02020503060305020303" pitchFamily="18" charset="77"/>
              </a:rPr>
              <a:t> </a:t>
            </a:r>
            <a:r>
              <a:rPr lang="en-US" altLang="zh-CN" sz="2000" b="1" dirty="0">
                <a:latin typeface="Bell MT" panose="02020503060305020303" pitchFamily="18" charset="77"/>
              </a:rPr>
              <a:t>Status</a:t>
            </a:r>
            <a:endParaRPr lang="en-US" sz="2000" b="1" dirty="0">
              <a:latin typeface="Bell MT" panose="02020503060305020303" pitchFamily="18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F0C204-4ADE-E0C6-D37F-5DF8D577DFEA}"/>
              </a:ext>
            </a:extLst>
          </p:cNvPr>
          <p:cNvSpPr txBox="1"/>
          <p:nvPr/>
        </p:nvSpPr>
        <p:spPr>
          <a:xfrm>
            <a:off x="7017643" y="4188554"/>
            <a:ext cx="1260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latin typeface="Bell MT" panose="02020503060305020303" pitchFamily="18" charset="77"/>
              </a:rPr>
              <a:t>External</a:t>
            </a:r>
            <a:r>
              <a:rPr lang="zh-CN" altLang="en-US" sz="2000" b="1" dirty="0">
                <a:latin typeface="Bell MT" panose="02020503060305020303" pitchFamily="18" charset="77"/>
              </a:rPr>
              <a:t> </a:t>
            </a:r>
            <a:endParaRPr lang="en-HK" altLang="zh-CN" sz="2000" b="1" dirty="0">
              <a:latin typeface="Bell MT" panose="02020503060305020303" pitchFamily="18" charset="77"/>
            </a:endParaRPr>
          </a:p>
          <a:p>
            <a:pPr algn="ctr"/>
            <a:r>
              <a:rPr lang="en-US" altLang="zh-CN" sz="2000" b="1" dirty="0">
                <a:latin typeface="Bell MT" panose="02020503060305020303" pitchFamily="18" charset="77"/>
              </a:rPr>
              <a:t>Sources</a:t>
            </a:r>
            <a:endParaRPr lang="en-US" sz="2000" b="1" dirty="0">
              <a:latin typeface="Bell MT" panose="02020503060305020303" pitchFamily="18" charset="77"/>
            </a:endParaRPr>
          </a:p>
        </p:txBody>
      </p:sp>
      <p:pic>
        <p:nvPicPr>
          <p:cNvPr id="5" name="Picture 4" descr="A cartoon of a robot with a computer&#10;&#10;Description automatically generated with low confidence">
            <a:extLst>
              <a:ext uri="{FF2B5EF4-FFF2-40B4-BE49-F238E27FC236}">
                <a16:creationId xmlns:a16="http://schemas.microsoft.com/office/drawing/2014/main" id="{0CAE40A6-D5BA-F60B-9FDB-5E888A191C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5366" y="2364114"/>
            <a:ext cx="1561267" cy="1561267"/>
          </a:xfrm>
          <a:prstGeom prst="rect">
            <a:avLst/>
          </a:prstGeom>
        </p:spPr>
      </p:pic>
      <p:pic>
        <p:nvPicPr>
          <p:cNvPr id="6" name="Graphic 5" descr="User Crown Male outline">
            <a:extLst>
              <a:ext uri="{FF2B5EF4-FFF2-40B4-BE49-F238E27FC236}">
                <a16:creationId xmlns:a16="http://schemas.microsoft.com/office/drawing/2014/main" id="{349F6EC3-8004-6B6F-7EB7-54B0B6FA09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95855" y="4017124"/>
            <a:ext cx="393700" cy="338554"/>
          </a:xfrm>
          <a:prstGeom prst="rect">
            <a:avLst/>
          </a:prstGeom>
        </p:spPr>
      </p:pic>
      <p:pic>
        <p:nvPicPr>
          <p:cNvPr id="7" name="Graphic 6" descr="Address Book outline">
            <a:extLst>
              <a:ext uri="{FF2B5EF4-FFF2-40B4-BE49-F238E27FC236}">
                <a16:creationId xmlns:a16="http://schemas.microsoft.com/office/drawing/2014/main" id="{5E01E1FF-44B4-4119-28A3-DC97D1255A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595855" y="5025383"/>
            <a:ext cx="370309" cy="370309"/>
          </a:xfrm>
          <a:prstGeom prst="rect">
            <a:avLst/>
          </a:prstGeom>
        </p:spPr>
      </p:pic>
      <p:pic>
        <p:nvPicPr>
          <p:cNvPr id="11" name="Graphic 10" descr="Books outline">
            <a:extLst>
              <a:ext uri="{FF2B5EF4-FFF2-40B4-BE49-F238E27FC236}">
                <a16:creationId xmlns:a16="http://schemas.microsoft.com/office/drawing/2014/main" id="{032C8B06-6AEE-9657-A3B1-24AB628148D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624722" y="4399782"/>
            <a:ext cx="344063" cy="34406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68B629D-F174-25E0-851B-0E0945623996}"/>
              </a:ext>
            </a:extLst>
          </p:cNvPr>
          <p:cNvSpPr txBox="1"/>
          <p:nvPr/>
        </p:nvSpPr>
        <p:spPr>
          <a:xfrm>
            <a:off x="8989555" y="3995919"/>
            <a:ext cx="9264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latin typeface="Bell MT" panose="02020503060305020303" pitchFamily="18" charset="77"/>
              </a:rPr>
              <a:t>Persona</a:t>
            </a:r>
            <a:endParaRPr lang="en-US" sz="1600" b="1" dirty="0">
              <a:latin typeface="Bell MT" panose="02020503060305020303" pitchFamily="18" charset="7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B9B404D-FB5F-FF60-65A3-AB2770DBDB55}"/>
              </a:ext>
            </a:extLst>
          </p:cNvPr>
          <p:cNvSpPr txBox="1"/>
          <p:nvPr/>
        </p:nvSpPr>
        <p:spPr>
          <a:xfrm>
            <a:off x="8928680" y="4385061"/>
            <a:ext cx="15053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latin typeface="Bell MT" panose="02020503060305020303" pitchFamily="18" charset="77"/>
              </a:rPr>
              <a:t>Document</a:t>
            </a:r>
            <a:endParaRPr lang="en-US" sz="1600" b="1" dirty="0">
              <a:latin typeface="Bell MT" panose="02020503060305020303" pitchFamily="18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51092C2-C4AB-4A89-24CD-B42ECA6895A3}"/>
              </a:ext>
            </a:extLst>
          </p:cNvPr>
          <p:cNvSpPr txBox="1"/>
          <p:nvPr/>
        </p:nvSpPr>
        <p:spPr>
          <a:xfrm>
            <a:off x="8943379" y="5041260"/>
            <a:ext cx="10195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latin typeface="Bell MT" panose="02020503060305020303" pitchFamily="18" charset="77"/>
              </a:rPr>
              <a:t>Memory</a:t>
            </a:r>
          </a:p>
        </p:txBody>
      </p:sp>
      <p:pic>
        <p:nvPicPr>
          <p:cNvPr id="15" name="Picture 2" descr="Emoji - Wikipedia">
            <a:extLst>
              <a:ext uri="{FF2B5EF4-FFF2-40B4-BE49-F238E27FC236}">
                <a16:creationId xmlns:a16="http://schemas.microsoft.com/office/drawing/2014/main" id="{76819F69-8AA5-0B7D-6F8B-ADEFCB1FF0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7790" y="3802768"/>
            <a:ext cx="311947" cy="311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684760B-D51C-7BCA-056E-DCB828ABBB0B}"/>
              </a:ext>
            </a:extLst>
          </p:cNvPr>
          <p:cNvSpPr txBox="1"/>
          <p:nvPr/>
        </p:nvSpPr>
        <p:spPr>
          <a:xfrm>
            <a:off x="2322492" y="3776161"/>
            <a:ext cx="10034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latin typeface="Bell MT" panose="02020503060305020303" pitchFamily="18" charset="77"/>
              </a:rPr>
              <a:t>Emotion</a:t>
            </a:r>
            <a:endParaRPr lang="en-US" sz="1600" b="1" dirty="0">
              <a:latin typeface="Bell MT" panose="02020503060305020303" pitchFamily="18" charset="7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65CE863-6300-9629-28D7-3D754E4B31EE}"/>
              </a:ext>
            </a:extLst>
          </p:cNvPr>
          <p:cNvSpPr txBox="1"/>
          <p:nvPr/>
        </p:nvSpPr>
        <p:spPr>
          <a:xfrm>
            <a:off x="1996504" y="4778735"/>
            <a:ext cx="15598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latin typeface="Bell MT" panose="02020503060305020303" pitchFamily="18" charset="77"/>
              </a:rPr>
              <a:t>Intermediate Reasoning</a:t>
            </a:r>
            <a:endParaRPr lang="en-US" sz="1600" b="1" dirty="0">
              <a:latin typeface="Bell MT" panose="02020503060305020303" pitchFamily="18" charset="77"/>
            </a:endParaRPr>
          </a:p>
        </p:txBody>
      </p:sp>
      <p:pic>
        <p:nvPicPr>
          <p:cNvPr id="18" name="Picture 8">
            <a:extLst>
              <a:ext uri="{FF2B5EF4-FFF2-40B4-BE49-F238E27FC236}">
                <a16:creationId xmlns:a16="http://schemas.microsoft.com/office/drawing/2014/main" id="{98ED4BD4-FEA1-55F0-3962-62196492A2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9474" y="4858211"/>
            <a:ext cx="356625" cy="425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A0B2706-E340-6BF6-E013-36FCC3F337AB}"/>
              </a:ext>
            </a:extLst>
          </p:cNvPr>
          <p:cNvSpPr txBox="1"/>
          <p:nvPr/>
        </p:nvSpPr>
        <p:spPr>
          <a:xfrm>
            <a:off x="8919421" y="4598442"/>
            <a:ext cx="746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Bell MT" panose="02020503060305020303" pitchFamily="18" charset="77"/>
              </a:rPr>
              <a:t>……</a:t>
            </a:r>
            <a:endParaRPr lang="en-US" dirty="0">
              <a:latin typeface="Bell MT" panose="02020503060305020303" pitchFamily="18" charset="7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0E3023C-839E-B5B3-625F-77B3BADA7C5E}"/>
              </a:ext>
            </a:extLst>
          </p:cNvPr>
          <p:cNvSpPr txBox="1"/>
          <p:nvPr/>
        </p:nvSpPr>
        <p:spPr>
          <a:xfrm>
            <a:off x="2456628" y="4440181"/>
            <a:ext cx="746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Bell MT" panose="02020503060305020303" pitchFamily="18" charset="77"/>
              </a:rPr>
              <a:t>……</a:t>
            </a:r>
            <a:endParaRPr lang="en-US" dirty="0">
              <a:latin typeface="Bell MT" panose="02020503060305020303" pitchFamily="18" charset="77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FFD4020-E569-CE36-4FA3-88156D1F6CEE}"/>
              </a:ext>
            </a:extLst>
          </p:cNvPr>
          <p:cNvSpPr txBox="1"/>
          <p:nvPr/>
        </p:nvSpPr>
        <p:spPr>
          <a:xfrm>
            <a:off x="4938679" y="5191112"/>
            <a:ext cx="23238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Dialogue</a:t>
            </a:r>
            <a:r>
              <a:rPr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HK" altLang="zh-C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Context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106A3394-A8C5-330C-C21D-4EFFD09060E0}"/>
              </a:ext>
            </a:extLst>
          </p:cNvPr>
          <p:cNvCxnSpPr>
            <a:cxnSpLocks/>
          </p:cNvCxnSpPr>
          <p:nvPr/>
        </p:nvCxnSpPr>
        <p:spPr>
          <a:xfrm flipH="1">
            <a:off x="5192348" y="4595614"/>
            <a:ext cx="401828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3" name="Picture 22" descr="A question mark on a black background&#10;&#10;Description automatically generated">
            <a:extLst>
              <a:ext uri="{FF2B5EF4-FFF2-40B4-BE49-F238E27FC236}">
                <a16:creationId xmlns:a16="http://schemas.microsoft.com/office/drawing/2014/main" id="{7DC8BC5C-B075-3B41-CD14-8655DCCB1BB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61929" y="4399782"/>
            <a:ext cx="356625" cy="356625"/>
          </a:xfrm>
          <a:prstGeom prst="rect">
            <a:avLst/>
          </a:prstGeom>
        </p:spPr>
      </p:pic>
      <p:pic>
        <p:nvPicPr>
          <p:cNvPr id="24" name="Picture 4" descr="Dialogue Flaticons Lineal Color icon">
            <a:extLst>
              <a:ext uri="{FF2B5EF4-FFF2-40B4-BE49-F238E27FC236}">
                <a16:creationId xmlns:a16="http://schemas.microsoft.com/office/drawing/2014/main" id="{108FEF5B-B527-EE7F-843E-EBD84E6A07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8783" y="4188554"/>
            <a:ext cx="854435" cy="854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A question mark on a black background&#10;&#10;Description automatically generated">
            <a:extLst>
              <a:ext uri="{FF2B5EF4-FFF2-40B4-BE49-F238E27FC236}">
                <a16:creationId xmlns:a16="http://schemas.microsoft.com/office/drawing/2014/main" id="{E469F67F-A865-94DA-6CDA-EECC1C7C408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71360" y="4344726"/>
            <a:ext cx="356625" cy="356625"/>
          </a:xfrm>
          <a:prstGeom prst="rect">
            <a:avLst/>
          </a:prstGeom>
        </p:spPr>
      </p:pic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E1AE5746-7201-FC2F-286D-605183CF6FA3}"/>
              </a:ext>
            </a:extLst>
          </p:cNvPr>
          <p:cNvCxnSpPr>
            <a:cxnSpLocks/>
          </p:cNvCxnSpPr>
          <p:nvPr/>
        </p:nvCxnSpPr>
        <p:spPr>
          <a:xfrm>
            <a:off x="6620331" y="4595614"/>
            <a:ext cx="397312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096899B9-C572-3EEC-16D4-E89C34C8B22C}"/>
              </a:ext>
            </a:extLst>
          </p:cNvPr>
          <p:cNvCxnSpPr>
            <a:cxnSpLocks/>
          </p:cNvCxnSpPr>
          <p:nvPr/>
        </p:nvCxnSpPr>
        <p:spPr>
          <a:xfrm flipV="1">
            <a:off x="4690757" y="3254746"/>
            <a:ext cx="624609" cy="76571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05C58329-287B-C44D-5737-6F1A7671C11B}"/>
              </a:ext>
            </a:extLst>
          </p:cNvPr>
          <p:cNvCxnSpPr>
            <a:cxnSpLocks/>
          </p:cNvCxnSpPr>
          <p:nvPr/>
        </p:nvCxnSpPr>
        <p:spPr>
          <a:xfrm flipH="1" flipV="1">
            <a:off x="6960233" y="3144747"/>
            <a:ext cx="649632" cy="76739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E14991A5-3AEC-02C5-E33F-0FA0BA3C4834}"/>
              </a:ext>
            </a:extLst>
          </p:cNvPr>
          <p:cNvCxnSpPr>
            <a:cxnSpLocks/>
          </p:cNvCxnSpPr>
          <p:nvPr/>
        </p:nvCxnSpPr>
        <p:spPr>
          <a:xfrm>
            <a:off x="6846396" y="3255175"/>
            <a:ext cx="624609" cy="74220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2CBE20A6-2DA9-73DC-2988-6ECA1E8A04C9}"/>
              </a:ext>
            </a:extLst>
          </p:cNvPr>
          <p:cNvCxnSpPr>
            <a:cxnSpLocks/>
          </p:cNvCxnSpPr>
          <p:nvPr/>
        </p:nvCxnSpPr>
        <p:spPr>
          <a:xfrm flipV="1">
            <a:off x="5912423" y="3725284"/>
            <a:ext cx="0" cy="43086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F2FB93F0-6D6E-6947-D6B1-2F55532251BF}"/>
              </a:ext>
            </a:extLst>
          </p:cNvPr>
          <p:cNvCxnSpPr>
            <a:cxnSpLocks/>
          </p:cNvCxnSpPr>
          <p:nvPr/>
        </p:nvCxnSpPr>
        <p:spPr>
          <a:xfrm>
            <a:off x="6111374" y="3725284"/>
            <a:ext cx="2" cy="430867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47C754F0-8AA4-9811-24B2-40A66C1E9E5A}"/>
              </a:ext>
            </a:extLst>
          </p:cNvPr>
          <p:cNvSpPr txBox="1"/>
          <p:nvPr/>
        </p:nvSpPr>
        <p:spPr>
          <a:xfrm>
            <a:off x="6182310" y="3733983"/>
            <a:ext cx="7779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Resp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339A6CE-DDF1-DC85-AB32-1C2DE87D2187}"/>
              </a:ext>
            </a:extLst>
          </p:cNvPr>
          <p:cNvSpPr txBox="1"/>
          <p:nvPr/>
        </p:nvSpPr>
        <p:spPr>
          <a:xfrm>
            <a:off x="7233238" y="3186357"/>
            <a:ext cx="1260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Evidences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EAC9F37-9A9B-F0AB-E73B-2DA4C0FF89AD}"/>
              </a:ext>
            </a:extLst>
          </p:cNvPr>
          <p:cNvSpPr txBox="1"/>
          <p:nvPr/>
        </p:nvSpPr>
        <p:spPr>
          <a:xfrm>
            <a:off x="4784064" y="1746998"/>
            <a:ext cx="23238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LLM-based</a:t>
            </a:r>
            <a:r>
              <a:rPr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HK" altLang="zh-C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Dialogue</a:t>
            </a:r>
            <a:r>
              <a:rPr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System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" name="Picture 2" descr="Database Basic Miscellany Lineal icon">
            <a:extLst>
              <a:ext uri="{FF2B5EF4-FFF2-40B4-BE49-F238E27FC236}">
                <a16:creationId xmlns:a16="http://schemas.microsoft.com/office/drawing/2014/main" id="{C8EEE5E8-C980-0FBE-CD98-FFC1E7D87C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4309" y="3650875"/>
            <a:ext cx="263114" cy="263114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23BFFFED-BFD1-2846-0D8F-D3624ABAC385}"/>
              </a:ext>
            </a:extLst>
          </p:cNvPr>
          <p:cNvSpPr txBox="1"/>
          <p:nvPr/>
        </p:nvSpPr>
        <p:spPr>
          <a:xfrm>
            <a:off x="8943379" y="3606975"/>
            <a:ext cx="10468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latin typeface="Bell MT" panose="02020503060305020303" pitchFamily="18" charset="77"/>
              </a:rPr>
              <a:t>Database</a:t>
            </a:r>
            <a:endParaRPr lang="en-US" sz="1600" b="1" dirty="0">
              <a:latin typeface="Bell MT" panose="02020503060305020303" pitchFamily="18" charset="77"/>
            </a:endParaRPr>
          </a:p>
        </p:txBody>
      </p:sp>
      <p:pic>
        <p:nvPicPr>
          <p:cNvPr id="37" name="Picture 4" descr="Psychology Special Lineal color icon">
            <a:extLst>
              <a:ext uri="{FF2B5EF4-FFF2-40B4-BE49-F238E27FC236}">
                <a16:creationId xmlns:a16="http://schemas.microsoft.com/office/drawing/2014/main" id="{D76CBD73-2575-0B53-49C0-ADEF2D566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4162" y="4192822"/>
            <a:ext cx="311947" cy="311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FD2068A0-EB0C-661C-6AD7-27ADC0BD0F12}"/>
              </a:ext>
            </a:extLst>
          </p:cNvPr>
          <p:cNvSpPr txBox="1"/>
          <p:nvPr/>
        </p:nvSpPr>
        <p:spPr>
          <a:xfrm>
            <a:off x="2186644" y="4166215"/>
            <a:ext cx="12124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latin typeface="Bell MT" panose="02020503060305020303" pitchFamily="18" charset="77"/>
              </a:rPr>
              <a:t>Psychology </a:t>
            </a:r>
            <a:endParaRPr lang="en-US" sz="1600" b="1" dirty="0">
              <a:latin typeface="Bell MT" panose="02020503060305020303" pitchFamily="18" charset="77"/>
            </a:endParaRPr>
          </a:p>
        </p:txBody>
      </p:sp>
      <p:pic>
        <p:nvPicPr>
          <p:cNvPr id="8" name="Picture 7" descr="A circular arrows in a circle&#10;&#10;Description automatically generated">
            <a:extLst>
              <a:ext uri="{FF2B5EF4-FFF2-40B4-BE49-F238E27FC236}">
                <a16:creationId xmlns:a16="http://schemas.microsoft.com/office/drawing/2014/main" id="{64AA5028-B4C0-5BF3-59C9-CE5C43220AA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07213" y="3626276"/>
            <a:ext cx="624609" cy="624609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40630137-6A1D-4DD9-CBC5-DBE4D8B409A5}"/>
              </a:ext>
            </a:extLst>
          </p:cNvPr>
          <p:cNvSpPr txBox="1"/>
          <p:nvPr/>
        </p:nvSpPr>
        <p:spPr>
          <a:xfrm>
            <a:off x="93701" y="72304"/>
            <a:ext cx="7145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en-US" altLang="zh-CN" sz="3200" b="1" dirty="0">
                <a:latin typeface="Bell MT" panose="02020503060305020303" pitchFamily="18" charset="77"/>
              </a:rPr>
              <a:t>Cue-</a:t>
            </a:r>
            <a:r>
              <a:rPr lang="en-US" altLang="zh-CN" sz="3200" b="1" dirty="0" err="1">
                <a:latin typeface="Bell MT" panose="02020503060305020303" pitchFamily="18" charset="77"/>
              </a:rPr>
              <a:t>CoT</a:t>
            </a:r>
            <a:r>
              <a:rPr lang="zh-CN" altLang="en-US" sz="3200" b="1" dirty="0">
                <a:latin typeface="Bell MT" panose="02020503060305020303" pitchFamily="18" charset="77"/>
              </a:rPr>
              <a:t> </a:t>
            </a:r>
            <a:r>
              <a:rPr lang="en-US" altLang="zh-CN" sz="3200" b="1" dirty="0">
                <a:latin typeface="Bell MT" panose="02020503060305020303" pitchFamily="18" charset="77"/>
              </a:rPr>
              <a:t>(Internal</a:t>
            </a:r>
            <a:r>
              <a:rPr lang="zh-CN" altLang="en-US" sz="3200" b="1" dirty="0">
                <a:latin typeface="Bell MT" panose="02020503060305020303" pitchFamily="18" charset="77"/>
              </a:rPr>
              <a:t> </a:t>
            </a:r>
            <a:r>
              <a:rPr lang="en-US" altLang="zh-CN" sz="3200" b="1" dirty="0">
                <a:latin typeface="Bell MT" panose="02020503060305020303" pitchFamily="18" charset="77"/>
              </a:rPr>
              <a:t>Capability )</a:t>
            </a:r>
            <a:endParaRPr lang="en-US" sz="3200" b="1" dirty="0">
              <a:latin typeface="Bell MT" panose="02020503060305020303" pitchFamily="18" charset="77"/>
            </a:endParaRP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F67E920E-4E63-7266-E78F-6744A071C3D4}"/>
              </a:ext>
            </a:extLst>
          </p:cNvPr>
          <p:cNvCxnSpPr>
            <a:cxnSpLocks/>
          </p:cNvCxnSpPr>
          <p:nvPr/>
        </p:nvCxnSpPr>
        <p:spPr>
          <a:xfrm>
            <a:off x="0" y="705678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C86BF262-FDF1-9A49-7320-4A62AF25A8F2}"/>
              </a:ext>
            </a:extLst>
          </p:cNvPr>
          <p:cNvSpPr txBox="1"/>
          <p:nvPr/>
        </p:nvSpPr>
        <p:spPr>
          <a:xfrm>
            <a:off x="521408" y="2106612"/>
            <a:ext cx="42215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K" b="1" i="0" dirty="0">
                <a:solidFill>
                  <a:srgbClr val="000000"/>
                </a:solidFill>
                <a:effectLst/>
                <a:latin typeface="Bell MT" panose="02020503060305020303" pitchFamily="18" charset="77"/>
              </a:rPr>
              <a:t>Cue-</a:t>
            </a:r>
            <a:r>
              <a:rPr lang="en-HK" b="1" i="0" dirty="0" err="1">
                <a:solidFill>
                  <a:srgbClr val="000000"/>
                </a:solidFill>
                <a:effectLst/>
                <a:latin typeface="Bell MT" panose="02020503060305020303" pitchFamily="18" charset="77"/>
              </a:rPr>
              <a:t>CoT</a:t>
            </a:r>
            <a:r>
              <a:rPr lang="en-HK" b="1" i="0" dirty="0">
                <a:solidFill>
                  <a:srgbClr val="000000"/>
                </a:solidFill>
                <a:effectLst/>
                <a:latin typeface="Bell MT" panose="02020503060305020303" pitchFamily="18" charset="77"/>
              </a:rPr>
              <a:t>: Chain-of-thought Prompting for Responding to In-depth Dialogue Questions with LLMs</a:t>
            </a:r>
            <a:r>
              <a:rPr lang="zh-CN" altLang="en-US" b="1" i="0" dirty="0">
                <a:solidFill>
                  <a:srgbClr val="000000"/>
                </a:solidFill>
                <a:effectLst/>
                <a:latin typeface="Bell MT" panose="02020503060305020303" pitchFamily="18" charset="77"/>
              </a:rPr>
              <a:t> </a:t>
            </a:r>
            <a:r>
              <a:rPr lang="en-US" altLang="zh-CN" b="1" i="0" dirty="0">
                <a:solidFill>
                  <a:srgbClr val="000000"/>
                </a:solidFill>
                <a:effectLst/>
                <a:latin typeface="Bell MT" panose="02020503060305020303" pitchFamily="18" charset="77"/>
              </a:rPr>
              <a:t>(</a:t>
            </a:r>
            <a:r>
              <a:rPr lang="en-US" altLang="zh-CN" b="1" i="0" dirty="0">
                <a:solidFill>
                  <a:srgbClr val="C00000"/>
                </a:solidFill>
                <a:effectLst/>
                <a:latin typeface="Bell MT" panose="02020503060305020303" pitchFamily="18" charset="77"/>
              </a:rPr>
              <a:t>Internal</a:t>
            </a:r>
            <a:r>
              <a:rPr lang="en-US" altLang="zh-CN" b="1" i="0" dirty="0">
                <a:solidFill>
                  <a:srgbClr val="000000"/>
                </a:solidFill>
                <a:effectLst/>
                <a:latin typeface="Bell MT" panose="02020503060305020303" pitchFamily="18" charset="77"/>
              </a:rPr>
              <a:t>)</a:t>
            </a:r>
            <a:endParaRPr lang="en-HK" b="1" i="0" dirty="0">
              <a:solidFill>
                <a:srgbClr val="000000"/>
              </a:solidFill>
              <a:effectLst/>
              <a:latin typeface="Bell MT" panose="02020503060305020303" pitchFamily="18" charset="77"/>
            </a:endParaRPr>
          </a:p>
          <a:p>
            <a:endParaRPr lang="en-US" dirty="0">
              <a:latin typeface="Bell MT" panose="02020503060305020303" pitchFamily="18" charset="7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7D25321-79E3-912E-12C7-7C39DDED29EC}"/>
              </a:ext>
            </a:extLst>
          </p:cNvPr>
          <p:cNvSpPr txBox="1"/>
          <p:nvPr/>
        </p:nvSpPr>
        <p:spPr>
          <a:xfrm>
            <a:off x="7644209" y="1749858"/>
            <a:ext cx="42215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K" b="1" i="0" dirty="0">
                <a:solidFill>
                  <a:schemeClr val="bg2"/>
                </a:solidFill>
                <a:effectLst/>
                <a:latin typeface="Bell MT" panose="02020503060305020303" pitchFamily="18" charset="77"/>
              </a:rPr>
              <a:t>Large Language Models as Source Planner for Personalized Knowledge-grounded Dialogue</a:t>
            </a:r>
            <a:r>
              <a:rPr lang="zh-CN" altLang="en-US" b="1" i="0" dirty="0">
                <a:solidFill>
                  <a:schemeClr val="bg2"/>
                </a:solidFill>
                <a:effectLst/>
                <a:latin typeface="Bell MT" panose="02020503060305020303" pitchFamily="18" charset="77"/>
              </a:rPr>
              <a:t> </a:t>
            </a:r>
            <a:r>
              <a:rPr lang="en-US" altLang="zh-CN" b="1" i="0" dirty="0">
                <a:solidFill>
                  <a:schemeClr val="bg2"/>
                </a:solidFill>
                <a:effectLst/>
                <a:latin typeface="Bell MT" panose="02020503060305020303" pitchFamily="18" charset="77"/>
              </a:rPr>
              <a:t>(External)</a:t>
            </a:r>
            <a:endParaRPr lang="en-HK" b="1" i="0" dirty="0">
              <a:solidFill>
                <a:schemeClr val="bg2"/>
              </a:solidFill>
              <a:effectLst/>
              <a:latin typeface="Bell MT" panose="02020503060305020303" pitchFamily="18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75D427-FF1D-422F-1370-C7F0DF72A1B7}"/>
              </a:ext>
            </a:extLst>
          </p:cNvPr>
          <p:cNvSpPr txBox="1"/>
          <p:nvPr/>
        </p:nvSpPr>
        <p:spPr>
          <a:xfrm>
            <a:off x="6778160" y="5429887"/>
            <a:ext cx="50836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K" b="1" i="0" dirty="0">
                <a:solidFill>
                  <a:schemeClr val="bg2"/>
                </a:solidFill>
                <a:effectLst/>
                <a:latin typeface="Bell MT" panose="02020503060305020303" pitchFamily="18" charset="77"/>
              </a:rPr>
              <a:t>TPE: Towards Better Compositional Reasoning over Conceptual Tools with Multi-persona Collaboration</a:t>
            </a:r>
            <a:r>
              <a:rPr lang="zh-CN" altLang="en-US" b="1" i="0" dirty="0">
                <a:solidFill>
                  <a:schemeClr val="bg2"/>
                </a:solidFill>
                <a:effectLst/>
                <a:latin typeface="Bell MT" panose="02020503060305020303" pitchFamily="18" charset="77"/>
              </a:rPr>
              <a:t> </a:t>
            </a:r>
            <a:r>
              <a:rPr lang="en-US" altLang="zh-CN" b="1" i="0" dirty="0">
                <a:solidFill>
                  <a:schemeClr val="bg2"/>
                </a:solidFill>
                <a:effectLst/>
                <a:latin typeface="Bell MT" panose="02020503060305020303" pitchFamily="18" charset="77"/>
              </a:rPr>
              <a:t>(Internal</a:t>
            </a:r>
            <a:r>
              <a:rPr lang="zh-CN" altLang="en-US" b="1" i="0" dirty="0">
                <a:solidFill>
                  <a:schemeClr val="bg2"/>
                </a:solidFill>
                <a:effectLst/>
                <a:latin typeface="Bell MT" panose="02020503060305020303" pitchFamily="18" charset="77"/>
              </a:rPr>
              <a:t> </a:t>
            </a:r>
            <a:r>
              <a:rPr lang="en-US" altLang="zh-CN" b="1" i="0" dirty="0">
                <a:solidFill>
                  <a:schemeClr val="bg2"/>
                </a:solidFill>
                <a:effectLst/>
                <a:latin typeface="Bell MT" panose="02020503060305020303" pitchFamily="18" charset="77"/>
              </a:rPr>
              <a:t>with</a:t>
            </a:r>
            <a:r>
              <a:rPr lang="zh-CN" altLang="en-US" b="1" i="0" dirty="0">
                <a:solidFill>
                  <a:schemeClr val="bg2"/>
                </a:solidFill>
                <a:effectLst/>
                <a:latin typeface="Bell MT" panose="02020503060305020303" pitchFamily="18" charset="77"/>
              </a:rPr>
              <a:t> </a:t>
            </a:r>
            <a:r>
              <a:rPr lang="en-US" altLang="zh-CN" b="1" i="0" dirty="0">
                <a:solidFill>
                  <a:schemeClr val="bg2"/>
                </a:solidFill>
                <a:effectLst/>
                <a:latin typeface="Bell MT" panose="02020503060305020303" pitchFamily="18" charset="77"/>
              </a:rPr>
              <a:t>External)</a:t>
            </a:r>
            <a:endParaRPr lang="en-HK" b="1" i="0" dirty="0">
              <a:solidFill>
                <a:schemeClr val="bg2"/>
              </a:solidFill>
              <a:effectLst/>
              <a:latin typeface="Bell MT" panose="02020503060305020303" pitchFamily="18" charset="77"/>
            </a:endParaRPr>
          </a:p>
        </p:txBody>
      </p:sp>
      <p:pic>
        <p:nvPicPr>
          <p:cNvPr id="10" name="Picture 9" descr="A purple and yellow shield with a white banner&#10;&#10;Description automatically generated">
            <a:extLst>
              <a:ext uri="{FF2B5EF4-FFF2-40B4-BE49-F238E27FC236}">
                <a16:creationId xmlns:a16="http://schemas.microsoft.com/office/drawing/2014/main" id="{D90A10D3-0FDF-AEEB-E4DB-E623EDB9D66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086269" y="67616"/>
            <a:ext cx="762581" cy="601168"/>
          </a:xfrm>
          <a:prstGeom prst="rect">
            <a:avLst/>
          </a:prstGeom>
        </p:spPr>
      </p:pic>
      <p:pic>
        <p:nvPicPr>
          <p:cNvPr id="39" name="Picture 2">
            <a:extLst>
              <a:ext uri="{FF2B5EF4-FFF2-40B4-BE49-F238E27FC236}">
                <a16:creationId xmlns:a16="http://schemas.microsoft.com/office/drawing/2014/main" id="{9FD16AEC-BEFE-E43C-231E-93C28DC10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4655" y="53592"/>
            <a:ext cx="762582" cy="615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06153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B7C4801-8355-DEE4-BD1F-CAC08AC5D1D0}"/>
              </a:ext>
            </a:extLst>
          </p:cNvPr>
          <p:cNvCxnSpPr>
            <a:cxnSpLocks/>
          </p:cNvCxnSpPr>
          <p:nvPr/>
        </p:nvCxnSpPr>
        <p:spPr>
          <a:xfrm>
            <a:off x="0" y="781842"/>
            <a:ext cx="12192000" cy="0"/>
          </a:xfrm>
          <a:prstGeom prst="line">
            <a:avLst/>
          </a:prstGeom>
          <a:ln w="254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025" name="Picture 1">
            <a:extLst>
              <a:ext uri="{FF2B5EF4-FFF2-40B4-BE49-F238E27FC236}">
                <a16:creationId xmlns:a16="http://schemas.microsoft.com/office/drawing/2014/main" id="{F01156F3-C027-B3E9-2FA4-0A450A32AC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482" y="4008828"/>
            <a:ext cx="10330516" cy="264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8C13162-6B79-8714-5AF1-76B9C74ECFDE}"/>
              </a:ext>
            </a:extLst>
          </p:cNvPr>
          <p:cNvSpPr txBox="1"/>
          <p:nvPr/>
        </p:nvSpPr>
        <p:spPr>
          <a:xfrm>
            <a:off x="475751" y="1170916"/>
            <a:ext cx="1084324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altLang="zh-CN" b="1" dirty="0">
                <a:latin typeface="Bell MT" panose="02020503060305020303" pitchFamily="18" charset="77"/>
              </a:rPr>
              <a:t>Large</a:t>
            </a:r>
            <a:r>
              <a:rPr lang="zh-CN" altLang="en-US" b="1" dirty="0">
                <a:latin typeface="Bell MT" panose="02020503060305020303" pitchFamily="18" charset="77"/>
              </a:rPr>
              <a:t> </a:t>
            </a:r>
            <a:r>
              <a:rPr lang="en-US" altLang="zh-CN" b="1" dirty="0">
                <a:latin typeface="Bell MT" panose="02020503060305020303" pitchFamily="18" charset="77"/>
              </a:rPr>
              <a:t>Language</a:t>
            </a:r>
            <a:r>
              <a:rPr lang="zh-CN" altLang="en-US" b="1" dirty="0">
                <a:latin typeface="Bell MT" panose="02020503060305020303" pitchFamily="18" charset="77"/>
              </a:rPr>
              <a:t> </a:t>
            </a:r>
            <a:r>
              <a:rPr lang="en-US" altLang="zh-CN" b="1" dirty="0">
                <a:latin typeface="Bell MT" panose="02020503060305020303" pitchFamily="18" charset="77"/>
              </a:rPr>
              <a:t>Models</a:t>
            </a:r>
            <a:r>
              <a:rPr lang="zh-CN" altLang="en-US" b="1" dirty="0">
                <a:latin typeface="Bell MT" panose="02020503060305020303" pitchFamily="18" charset="77"/>
              </a:rPr>
              <a:t> </a:t>
            </a:r>
            <a:r>
              <a:rPr lang="en-US" altLang="zh-CN" b="1" dirty="0">
                <a:latin typeface="Bell MT" panose="02020503060305020303" pitchFamily="18" charset="77"/>
              </a:rPr>
              <a:t>(LLMs)</a:t>
            </a:r>
            <a:r>
              <a:rPr lang="zh-CN" altLang="en-US" b="1" dirty="0">
                <a:latin typeface="Bell MT" panose="02020503060305020303" pitchFamily="18" charset="77"/>
              </a:rPr>
              <a:t> </a:t>
            </a:r>
            <a:r>
              <a:rPr lang="en-HK" b="0" i="0" dirty="0">
                <a:solidFill>
                  <a:srgbClr val="374151"/>
                </a:solidFill>
                <a:effectLst/>
                <a:latin typeface="Bell MT" panose="02020503060305020303" pitchFamily="18" charset="77"/>
              </a:rPr>
              <a:t>possesses exceptional natural </a:t>
            </a:r>
            <a:r>
              <a:rPr lang="en-HK" b="1" i="1" dirty="0">
                <a:solidFill>
                  <a:srgbClr val="374151"/>
                </a:solidFill>
                <a:effectLst/>
                <a:latin typeface="Bell MT" panose="02020503060305020303" pitchFamily="18" charset="77"/>
              </a:rPr>
              <a:t>language understanding</a:t>
            </a:r>
            <a:r>
              <a:rPr lang="en-HK" b="1" i="0" dirty="0">
                <a:solidFill>
                  <a:srgbClr val="374151"/>
                </a:solidFill>
                <a:effectLst/>
                <a:latin typeface="Bell MT" panose="02020503060305020303" pitchFamily="18" charset="77"/>
              </a:rPr>
              <a:t> </a:t>
            </a:r>
            <a:r>
              <a:rPr lang="en-HK" b="0" i="0" dirty="0">
                <a:solidFill>
                  <a:srgbClr val="374151"/>
                </a:solidFill>
                <a:effectLst/>
                <a:latin typeface="Bell MT" panose="02020503060305020303" pitchFamily="18" charset="77"/>
              </a:rPr>
              <a:t>and </a:t>
            </a:r>
            <a:r>
              <a:rPr lang="en-HK" b="1" i="1" dirty="0">
                <a:solidFill>
                  <a:srgbClr val="374151"/>
                </a:solidFill>
                <a:effectLst/>
                <a:latin typeface="Bell MT" panose="02020503060305020303" pitchFamily="18" charset="77"/>
              </a:rPr>
              <a:t>generation</a:t>
            </a:r>
            <a:r>
              <a:rPr lang="en-HK" b="0" i="0" dirty="0">
                <a:solidFill>
                  <a:srgbClr val="374151"/>
                </a:solidFill>
                <a:effectLst/>
                <a:latin typeface="Bell MT" panose="02020503060305020303" pitchFamily="18" charset="77"/>
              </a:rPr>
              <a:t> capabilities, making it an ideal foundation for a conversational system that provides a great user experience and significant convenience.</a:t>
            </a:r>
          </a:p>
          <a:p>
            <a:pPr marL="742950" lvl="1" indent="-285750">
              <a:buFont typeface="Wingdings" pitchFamily="2" charset="2"/>
              <a:buChar char="§"/>
            </a:pPr>
            <a:endParaRPr lang="en-US" dirty="0">
              <a:solidFill>
                <a:srgbClr val="374151"/>
              </a:solidFill>
              <a:latin typeface="Bell MT" panose="02020503060305020303" pitchFamily="18" charset="77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en-US" altLang="zh-CN" b="1" dirty="0">
                <a:solidFill>
                  <a:srgbClr val="374151"/>
                </a:solidFill>
                <a:latin typeface="Bell MT" panose="02020503060305020303" pitchFamily="18" charset="77"/>
              </a:rPr>
              <a:t>But:</a:t>
            </a:r>
            <a:endParaRPr lang="en-HK" altLang="zh-CN" dirty="0">
              <a:solidFill>
                <a:srgbClr val="374151"/>
              </a:solidFill>
              <a:latin typeface="Bell MT" panose="02020503060305020303" pitchFamily="18" charset="77"/>
            </a:endParaRPr>
          </a:p>
          <a:p>
            <a:pPr marL="742950" lvl="1" indent="-285750">
              <a:buFont typeface="Wingdings" pitchFamily="2" charset="2"/>
              <a:buChar char="§"/>
            </a:pPr>
            <a:r>
              <a:rPr lang="en-US" altLang="zh-CN" dirty="0">
                <a:solidFill>
                  <a:srgbClr val="374151"/>
                </a:solidFill>
                <a:latin typeface="Bell MT" panose="02020503060305020303" pitchFamily="18" charset="77"/>
              </a:rPr>
              <a:t>Most</a:t>
            </a:r>
            <a:r>
              <a:rPr lang="zh-CN" altLang="en-US" dirty="0">
                <a:solidFill>
                  <a:srgbClr val="374151"/>
                </a:solidFill>
                <a:latin typeface="Bell MT" panose="02020503060305020303" pitchFamily="18" charset="77"/>
              </a:rPr>
              <a:t> </a:t>
            </a:r>
            <a:r>
              <a:rPr lang="en-US" altLang="zh-CN" dirty="0">
                <a:solidFill>
                  <a:srgbClr val="374151"/>
                </a:solidFill>
                <a:latin typeface="Bell MT" panose="02020503060305020303" pitchFamily="18" charset="77"/>
              </a:rPr>
              <a:t>of</a:t>
            </a:r>
            <a:r>
              <a:rPr lang="zh-CN" altLang="en-US" dirty="0">
                <a:solidFill>
                  <a:srgbClr val="374151"/>
                </a:solidFill>
                <a:latin typeface="Bell MT" panose="02020503060305020303" pitchFamily="18" charset="77"/>
              </a:rPr>
              <a:t> </a:t>
            </a:r>
            <a:r>
              <a:rPr lang="en-US" altLang="zh-CN" dirty="0">
                <a:solidFill>
                  <a:srgbClr val="374151"/>
                </a:solidFill>
                <a:latin typeface="Bell MT" panose="02020503060305020303" pitchFamily="18" charset="77"/>
              </a:rPr>
              <a:t>them</a:t>
            </a:r>
            <a:r>
              <a:rPr lang="zh-CN" altLang="en-US" dirty="0">
                <a:solidFill>
                  <a:srgbClr val="374151"/>
                </a:solidFill>
                <a:latin typeface="Bell MT" panose="02020503060305020303" pitchFamily="18" charset="77"/>
              </a:rPr>
              <a:t> </a:t>
            </a:r>
            <a:r>
              <a:rPr lang="en-US" altLang="zh-CN" b="1" dirty="0">
                <a:solidFill>
                  <a:srgbClr val="374151"/>
                </a:solidFill>
                <a:latin typeface="Bell MT" panose="02020503060305020303" pitchFamily="18" charset="77"/>
              </a:rPr>
              <a:t>directly</a:t>
            </a:r>
            <a:r>
              <a:rPr lang="zh-CN" altLang="en-US" b="1" dirty="0">
                <a:solidFill>
                  <a:srgbClr val="374151"/>
                </a:solidFill>
                <a:latin typeface="Bell MT" panose="02020503060305020303" pitchFamily="18" charset="77"/>
              </a:rPr>
              <a:t> </a:t>
            </a:r>
            <a:r>
              <a:rPr lang="en-US" altLang="zh-CN" b="1" dirty="0">
                <a:solidFill>
                  <a:srgbClr val="374151"/>
                </a:solidFill>
                <a:latin typeface="Bell MT" panose="02020503060305020303" pitchFamily="18" charset="77"/>
              </a:rPr>
              <a:t>mapping</a:t>
            </a:r>
            <a:r>
              <a:rPr lang="zh-CN" altLang="en-US" b="1" dirty="0">
                <a:solidFill>
                  <a:srgbClr val="374151"/>
                </a:solidFill>
                <a:latin typeface="Bell MT" panose="02020503060305020303" pitchFamily="18" charset="77"/>
              </a:rPr>
              <a:t> </a:t>
            </a:r>
            <a:r>
              <a:rPr lang="en-US" altLang="zh-CN" b="1" dirty="0">
                <a:solidFill>
                  <a:srgbClr val="374151"/>
                </a:solidFill>
                <a:latin typeface="Bell MT" panose="02020503060305020303" pitchFamily="18" charset="77"/>
              </a:rPr>
              <a:t>the</a:t>
            </a:r>
            <a:r>
              <a:rPr lang="zh-CN" altLang="en-US" b="1" dirty="0">
                <a:solidFill>
                  <a:srgbClr val="374151"/>
                </a:solidFill>
                <a:latin typeface="Bell MT" panose="02020503060305020303" pitchFamily="18" charset="77"/>
              </a:rPr>
              <a:t> </a:t>
            </a:r>
            <a:r>
              <a:rPr lang="en-US" altLang="zh-CN" b="1" dirty="0">
                <a:solidFill>
                  <a:srgbClr val="374151"/>
                </a:solidFill>
                <a:latin typeface="Bell MT" panose="02020503060305020303" pitchFamily="18" charset="77"/>
              </a:rPr>
              <a:t>dialogue</a:t>
            </a:r>
            <a:r>
              <a:rPr lang="zh-CN" altLang="en-US" b="1" dirty="0">
                <a:solidFill>
                  <a:srgbClr val="374151"/>
                </a:solidFill>
                <a:latin typeface="Bell MT" panose="02020503060305020303" pitchFamily="18" charset="77"/>
              </a:rPr>
              <a:t> </a:t>
            </a:r>
            <a:r>
              <a:rPr lang="en-US" altLang="zh-CN" b="1" dirty="0">
                <a:solidFill>
                  <a:srgbClr val="374151"/>
                </a:solidFill>
                <a:latin typeface="Bell MT" panose="02020503060305020303" pitchFamily="18" charset="77"/>
              </a:rPr>
              <a:t>context</a:t>
            </a:r>
            <a:r>
              <a:rPr lang="zh-CN" altLang="en-US" b="1" dirty="0">
                <a:solidFill>
                  <a:srgbClr val="374151"/>
                </a:solidFill>
                <a:latin typeface="Bell MT" panose="02020503060305020303" pitchFamily="18" charset="77"/>
              </a:rPr>
              <a:t> </a:t>
            </a:r>
            <a:r>
              <a:rPr lang="en-US" altLang="zh-CN" b="1" dirty="0">
                <a:solidFill>
                  <a:srgbClr val="374151"/>
                </a:solidFill>
                <a:latin typeface="Bell MT" panose="02020503060305020303" pitchFamily="18" charset="77"/>
              </a:rPr>
              <a:t>to</a:t>
            </a:r>
            <a:r>
              <a:rPr lang="zh-CN" altLang="en-US" b="1" dirty="0">
                <a:solidFill>
                  <a:srgbClr val="374151"/>
                </a:solidFill>
                <a:latin typeface="Bell MT" panose="02020503060305020303" pitchFamily="18" charset="77"/>
              </a:rPr>
              <a:t> </a:t>
            </a:r>
            <a:r>
              <a:rPr lang="en-US" altLang="zh-CN" b="1" dirty="0">
                <a:solidFill>
                  <a:srgbClr val="374151"/>
                </a:solidFill>
                <a:latin typeface="Bell MT" panose="02020503060305020303" pitchFamily="18" charset="77"/>
              </a:rPr>
              <a:t>the</a:t>
            </a:r>
            <a:r>
              <a:rPr lang="zh-CN" altLang="en-US" b="1" dirty="0">
                <a:solidFill>
                  <a:srgbClr val="374151"/>
                </a:solidFill>
                <a:latin typeface="Bell MT" panose="02020503060305020303" pitchFamily="18" charset="77"/>
              </a:rPr>
              <a:t> </a:t>
            </a:r>
            <a:r>
              <a:rPr lang="en-US" altLang="zh-CN" b="1" dirty="0">
                <a:solidFill>
                  <a:srgbClr val="374151"/>
                </a:solidFill>
                <a:latin typeface="Bell MT" panose="02020503060305020303" pitchFamily="18" charset="77"/>
              </a:rPr>
              <a:t>response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US" altLang="zh-CN" dirty="0">
                <a:solidFill>
                  <a:srgbClr val="374151"/>
                </a:solidFill>
                <a:latin typeface="Bell MT" panose="02020503060305020303" pitchFamily="18" charset="77"/>
              </a:rPr>
              <a:t>Ignoring</a:t>
            </a:r>
            <a:r>
              <a:rPr lang="zh-CN" altLang="en-US" dirty="0">
                <a:solidFill>
                  <a:srgbClr val="374151"/>
                </a:solidFill>
                <a:latin typeface="Bell MT" panose="02020503060305020303" pitchFamily="18" charset="77"/>
              </a:rPr>
              <a:t> </a:t>
            </a:r>
            <a:r>
              <a:rPr lang="en-HK" b="0" i="0" dirty="0">
                <a:effectLst/>
                <a:latin typeface="Bell MT" panose="02020503060305020303" pitchFamily="18" charset="77"/>
              </a:rPr>
              <a:t>the linguistic cues </a:t>
            </a:r>
            <a:r>
              <a:rPr lang="en-US" altLang="zh-CN" b="0" i="0" dirty="0">
                <a:effectLst/>
                <a:latin typeface="Bell MT" panose="02020503060305020303" pitchFamily="18" charset="77"/>
              </a:rPr>
              <a:t>underneath</a:t>
            </a:r>
            <a:r>
              <a:rPr lang="en-HK" b="0" i="0" dirty="0">
                <a:effectLst/>
                <a:latin typeface="Bell MT" panose="02020503060305020303" pitchFamily="18" charset="77"/>
              </a:rPr>
              <a:t> dialogue context</a:t>
            </a:r>
            <a:r>
              <a:rPr lang="zh-CN" altLang="en-US" b="0" i="0" dirty="0">
                <a:effectLst/>
                <a:latin typeface="Bell MT" panose="02020503060305020303" pitchFamily="18" charset="77"/>
              </a:rPr>
              <a:t> </a:t>
            </a:r>
            <a:r>
              <a:rPr lang="en-US" altLang="zh-CN" b="0" i="0" dirty="0">
                <a:effectLst/>
                <a:latin typeface="Bell MT" panose="02020503060305020303" pitchFamily="18" charset="77"/>
              </a:rPr>
              <a:t>such</a:t>
            </a:r>
            <a:r>
              <a:rPr lang="zh-CN" altLang="en-US" b="0" i="0" dirty="0">
                <a:effectLst/>
                <a:latin typeface="Bell MT" panose="02020503060305020303" pitchFamily="18" charset="77"/>
              </a:rPr>
              <a:t> </a:t>
            </a:r>
            <a:r>
              <a:rPr lang="en-US" altLang="zh-CN" b="0" i="0" dirty="0">
                <a:effectLst/>
                <a:latin typeface="Bell MT" panose="02020503060305020303" pitchFamily="18" charset="77"/>
              </a:rPr>
              <a:t>as</a:t>
            </a:r>
            <a:r>
              <a:rPr lang="zh-CN" altLang="en-US" b="0" i="0" dirty="0">
                <a:effectLst/>
                <a:latin typeface="Bell MT" panose="02020503060305020303" pitchFamily="18" charset="77"/>
              </a:rPr>
              <a:t> </a:t>
            </a:r>
            <a:r>
              <a:rPr lang="en-US" altLang="zh-CN" b="0" i="0" dirty="0">
                <a:effectLst/>
                <a:latin typeface="Bell MT" panose="02020503060305020303" pitchFamily="18" charset="77"/>
              </a:rPr>
              <a:t>user</a:t>
            </a:r>
            <a:r>
              <a:rPr lang="zh-CN" altLang="en-US" b="0" i="0" dirty="0">
                <a:effectLst/>
                <a:latin typeface="Bell MT" panose="02020503060305020303" pitchFamily="18" charset="77"/>
              </a:rPr>
              <a:t> </a:t>
            </a:r>
            <a:r>
              <a:rPr lang="en-US" altLang="zh-CN" b="0" i="0" dirty="0">
                <a:effectLst/>
                <a:latin typeface="Bell MT" panose="02020503060305020303" pitchFamily="18" charset="77"/>
              </a:rPr>
              <a:t>status,</a:t>
            </a:r>
            <a:r>
              <a:rPr lang="zh-CN" altLang="en-US" b="0" i="0" dirty="0">
                <a:effectLst/>
                <a:latin typeface="Bell MT" panose="02020503060305020303" pitchFamily="18" charset="77"/>
              </a:rPr>
              <a:t> </a:t>
            </a:r>
            <a:r>
              <a:rPr lang="en-US" altLang="zh-CN" b="0" i="0" dirty="0">
                <a:effectLst/>
                <a:latin typeface="Bell MT" panose="02020503060305020303" pitchFamily="18" charset="77"/>
              </a:rPr>
              <a:t>and</a:t>
            </a:r>
            <a:r>
              <a:rPr lang="zh-CN" altLang="en-US" b="0" i="0" dirty="0">
                <a:effectLst/>
                <a:latin typeface="Bell MT" panose="02020503060305020303" pitchFamily="18" charset="77"/>
              </a:rPr>
              <a:t> </a:t>
            </a:r>
            <a:r>
              <a:rPr lang="en-US" altLang="zh-CN" b="0" i="0" dirty="0">
                <a:effectLst/>
                <a:latin typeface="Bell MT" panose="02020503060305020303" pitchFamily="18" charset="77"/>
              </a:rPr>
              <a:t>thus</a:t>
            </a:r>
            <a:r>
              <a:rPr lang="en-HK" b="0" i="0" dirty="0">
                <a:effectLst/>
                <a:latin typeface="Bell MT" panose="02020503060305020303" pitchFamily="18" charset="77"/>
              </a:rPr>
              <a:t> </a:t>
            </a:r>
            <a:r>
              <a:rPr lang="en-US" altLang="zh-CN" b="0" i="0" dirty="0">
                <a:solidFill>
                  <a:srgbClr val="374151"/>
                </a:solidFill>
                <a:effectLst/>
                <a:latin typeface="Bell MT" panose="02020503060305020303" pitchFamily="18" charset="77"/>
              </a:rPr>
              <a:t>l</a:t>
            </a:r>
            <a:r>
              <a:rPr lang="en-HK" b="0" i="0" dirty="0">
                <a:solidFill>
                  <a:srgbClr val="374151"/>
                </a:solidFill>
                <a:effectLst/>
                <a:latin typeface="Bell MT" panose="02020503060305020303" pitchFamily="18" charset="77"/>
              </a:rPr>
              <a:t>acks the ability to employ corresponding language styles and knowledge systems when dealing with users of different personalities, emotions, and psychological states. </a:t>
            </a:r>
            <a:endParaRPr lang="en-US" altLang="zh-CN" dirty="0">
              <a:latin typeface="Bell MT" panose="02020503060305020303" pitchFamily="18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AC4952-8CFD-0930-1C12-31768D0409C6}"/>
              </a:ext>
            </a:extLst>
          </p:cNvPr>
          <p:cNvSpPr txBox="1"/>
          <p:nvPr/>
        </p:nvSpPr>
        <p:spPr>
          <a:xfrm>
            <a:off x="0" y="49980"/>
            <a:ext cx="62882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Wingdings" pitchFamily="2" charset="2"/>
              <a:buChar char="Ø"/>
            </a:pP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</a:t>
            </a:r>
            <a:r>
              <a:rPr lang="zh-CN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zh-CN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zh-CN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internal</a:t>
            </a:r>
            <a:r>
              <a:rPr lang="zh-CN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capability 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A purple and yellow shield with a white banner&#10;&#10;Description automatically generated">
            <a:extLst>
              <a:ext uri="{FF2B5EF4-FFF2-40B4-BE49-F238E27FC236}">
                <a16:creationId xmlns:a16="http://schemas.microsoft.com/office/drawing/2014/main" id="{8DC5A3C4-FD72-BDC1-3302-90DEE7A416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86269" y="67616"/>
            <a:ext cx="762581" cy="601168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84CF9D5A-58C4-2CA6-771A-E56154C4CE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4655" y="53592"/>
            <a:ext cx="762582" cy="615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85658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32EACEF-7534-92DF-9EAC-CDB8DFABF19E}"/>
              </a:ext>
            </a:extLst>
          </p:cNvPr>
          <p:cNvSpPr txBox="1"/>
          <p:nvPr/>
        </p:nvSpPr>
        <p:spPr>
          <a:xfrm>
            <a:off x="809898" y="982598"/>
            <a:ext cx="1138210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altLang="zh-CN" dirty="0">
                <a:latin typeface="Bell MT" panose="02020503060305020303" pitchFamily="18" charset="77"/>
              </a:rPr>
              <a:t>We</a:t>
            </a:r>
            <a:r>
              <a:rPr lang="zh-CN" altLang="en-US" dirty="0">
                <a:latin typeface="Bell MT" panose="02020503060305020303" pitchFamily="18" charset="77"/>
              </a:rPr>
              <a:t> </a:t>
            </a:r>
            <a:r>
              <a:rPr lang="en-US" altLang="zh-CN" dirty="0">
                <a:latin typeface="Bell MT" panose="02020503060305020303" pitchFamily="18" charset="77"/>
              </a:rPr>
              <a:t>formulate</a:t>
            </a:r>
            <a:r>
              <a:rPr lang="zh-CN" altLang="en-US" dirty="0">
                <a:latin typeface="Bell MT" panose="02020503060305020303" pitchFamily="18" charset="77"/>
              </a:rPr>
              <a:t> </a:t>
            </a:r>
            <a:r>
              <a:rPr lang="en-US" altLang="zh-CN" dirty="0">
                <a:latin typeface="Bell MT" panose="02020503060305020303" pitchFamily="18" charset="77"/>
              </a:rPr>
              <a:t>it</a:t>
            </a:r>
            <a:r>
              <a:rPr lang="zh-CN" altLang="en-US" dirty="0">
                <a:latin typeface="Bell MT" panose="02020503060305020303" pitchFamily="18" charset="77"/>
              </a:rPr>
              <a:t> </a:t>
            </a:r>
            <a:r>
              <a:rPr lang="en-US" altLang="zh-CN" dirty="0">
                <a:latin typeface="Bell MT" panose="02020503060305020303" pitchFamily="18" charset="77"/>
              </a:rPr>
              <a:t>as</a:t>
            </a:r>
            <a:r>
              <a:rPr lang="zh-CN" altLang="en-US" dirty="0">
                <a:latin typeface="Bell MT" panose="02020503060305020303" pitchFamily="18" charset="77"/>
              </a:rPr>
              <a:t> </a:t>
            </a:r>
            <a:r>
              <a:rPr lang="en-US" altLang="zh-CN" dirty="0">
                <a:latin typeface="Bell MT" panose="02020503060305020303" pitchFamily="18" charset="77"/>
              </a:rPr>
              <a:t>a</a:t>
            </a:r>
            <a:r>
              <a:rPr lang="zh-CN" altLang="en-US" dirty="0">
                <a:latin typeface="Bell MT" panose="02020503060305020303" pitchFamily="18" charset="77"/>
              </a:rPr>
              <a:t> </a:t>
            </a:r>
            <a:r>
              <a:rPr lang="en-US" altLang="zh-CN" b="1" dirty="0">
                <a:latin typeface="Bell MT" panose="02020503060305020303" pitchFamily="18" charset="77"/>
              </a:rPr>
              <a:t>multi-step</a:t>
            </a:r>
            <a:r>
              <a:rPr lang="zh-CN" altLang="en-US" b="1" dirty="0">
                <a:latin typeface="Bell MT" panose="02020503060305020303" pitchFamily="18" charset="77"/>
              </a:rPr>
              <a:t> </a:t>
            </a:r>
            <a:r>
              <a:rPr lang="en-US" altLang="zh-CN" b="1" dirty="0">
                <a:latin typeface="Bell MT" panose="02020503060305020303" pitchFamily="18" charset="77"/>
              </a:rPr>
              <a:t>reasoning</a:t>
            </a:r>
            <a:r>
              <a:rPr lang="zh-CN" altLang="en-US" b="1" dirty="0">
                <a:latin typeface="Bell MT" panose="02020503060305020303" pitchFamily="18" charset="77"/>
              </a:rPr>
              <a:t> </a:t>
            </a:r>
            <a:r>
              <a:rPr lang="en-US" altLang="zh-CN" b="1" dirty="0">
                <a:latin typeface="Bell MT" panose="02020503060305020303" pitchFamily="18" charset="77"/>
              </a:rPr>
              <a:t>problem</a:t>
            </a:r>
            <a:r>
              <a:rPr lang="en-US" altLang="zh-CN" dirty="0">
                <a:latin typeface="Bell MT" panose="02020503060305020303" pitchFamily="18" charset="77"/>
              </a:rPr>
              <a:t>,</a:t>
            </a:r>
            <a:r>
              <a:rPr lang="zh-CN" altLang="en-US" dirty="0">
                <a:latin typeface="Bell MT" panose="02020503060305020303" pitchFamily="18" charset="77"/>
              </a:rPr>
              <a:t> </a:t>
            </a:r>
            <a:r>
              <a:rPr lang="en-US" altLang="zh-CN" dirty="0">
                <a:latin typeface="Bell MT" panose="02020503060305020303" pitchFamily="18" charset="77"/>
              </a:rPr>
              <a:t>can</a:t>
            </a:r>
            <a:r>
              <a:rPr lang="zh-CN" altLang="en-US" dirty="0">
                <a:latin typeface="Bell MT" panose="02020503060305020303" pitchFamily="18" charset="77"/>
              </a:rPr>
              <a:t> </a:t>
            </a:r>
            <a:r>
              <a:rPr lang="en-US" altLang="zh-CN" dirty="0">
                <a:latin typeface="Bell MT" panose="02020503060305020303" pitchFamily="18" charset="77"/>
              </a:rPr>
              <a:t>be</a:t>
            </a:r>
            <a:r>
              <a:rPr lang="zh-CN" altLang="en-US" dirty="0">
                <a:latin typeface="Bell MT" panose="02020503060305020303" pitchFamily="18" charset="77"/>
              </a:rPr>
              <a:t> </a:t>
            </a:r>
            <a:r>
              <a:rPr lang="en-US" altLang="zh-CN" dirty="0">
                <a:latin typeface="Bell MT" panose="02020503060305020303" pitchFamily="18" charset="77"/>
              </a:rPr>
              <a:t>alleviated</a:t>
            </a:r>
            <a:r>
              <a:rPr lang="zh-CN" altLang="en-US" dirty="0">
                <a:latin typeface="Bell MT" panose="02020503060305020303" pitchFamily="18" charset="77"/>
              </a:rPr>
              <a:t> </a:t>
            </a:r>
            <a:r>
              <a:rPr lang="en-US" altLang="zh-CN" dirty="0">
                <a:latin typeface="Bell MT" panose="02020503060305020303" pitchFamily="18" charset="77"/>
              </a:rPr>
              <a:t>by</a:t>
            </a:r>
            <a:r>
              <a:rPr lang="zh-CN" altLang="en-US" dirty="0">
                <a:latin typeface="Bell MT" panose="02020503060305020303" pitchFamily="18" charset="77"/>
              </a:rPr>
              <a:t> </a:t>
            </a:r>
            <a:r>
              <a:rPr lang="en-US" altLang="zh-CN" dirty="0" err="1">
                <a:latin typeface="Bell MT" panose="02020503060305020303" pitchFamily="18" charset="77"/>
              </a:rPr>
              <a:t>CoT</a:t>
            </a:r>
            <a:r>
              <a:rPr lang="en-US" altLang="zh-CN" dirty="0">
                <a:latin typeface="Bell MT" panose="02020503060305020303" pitchFamily="18" charset="77"/>
              </a:rPr>
              <a:t>,</a:t>
            </a:r>
            <a:r>
              <a:rPr lang="zh-CN" altLang="en-US" dirty="0">
                <a:latin typeface="Bell MT" panose="02020503060305020303" pitchFamily="18" charset="77"/>
              </a:rPr>
              <a:t> </a:t>
            </a:r>
            <a:r>
              <a:rPr lang="en-US" altLang="zh-CN" dirty="0">
                <a:latin typeface="Bell MT" panose="02020503060305020303" pitchFamily="18" charset="77"/>
              </a:rPr>
              <a:t>which</a:t>
            </a:r>
            <a:r>
              <a:rPr lang="zh-CN" altLang="en-US" dirty="0">
                <a:latin typeface="Bell MT" panose="02020503060305020303" pitchFamily="18" charset="77"/>
              </a:rPr>
              <a:t> </a:t>
            </a:r>
            <a:r>
              <a:rPr lang="en-US" altLang="zh-CN" dirty="0">
                <a:latin typeface="Bell MT" panose="02020503060305020303" pitchFamily="18" charset="77"/>
              </a:rPr>
              <a:t>is</a:t>
            </a:r>
            <a:r>
              <a:rPr lang="zh-CN" altLang="en-US" dirty="0">
                <a:latin typeface="Bell MT" panose="02020503060305020303" pitchFamily="18" charset="77"/>
              </a:rPr>
              <a:t> </a:t>
            </a:r>
            <a:r>
              <a:rPr lang="en-US" altLang="zh-CN" b="1" dirty="0">
                <a:solidFill>
                  <a:srgbClr val="C00000"/>
                </a:solidFill>
                <a:latin typeface="Bell MT" panose="02020503060305020303" pitchFamily="18" charset="77"/>
              </a:rPr>
              <a:t>not</a:t>
            </a:r>
            <a:r>
              <a:rPr lang="zh-CN" altLang="en-US" b="1" dirty="0">
                <a:solidFill>
                  <a:srgbClr val="C00000"/>
                </a:solidFill>
                <a:latin typeface="Bell MT" panose="02020503060305020303" pitchFamily="18" charset="77"/>
              </a:rPr>
              <a:t> </a:t>
            </a:r>
            <a:r>
              <a:rPr lang="en-US" altLang="zh-CN" b="1" dirty="0">
                <a:solidFill>
                  <a:srgbClr val="C00000"/>
                </a:solidFill>
                <a:latin typeface="Bell MT" panose="02020503060305020303" pitchFamily="18" charset="77"/>
              </a:rPr>
              <a:t>explored</a:t>
            </a:r>
            <a:r>
              <a:rPr lang="zh-CN" altLang="en-US" b="1" dirty="0">
                <a:solidFill>
                  <a:srgbClr val="C00000"/>
                </a:solidFill>
                <a:latin typeface="Bell MT" panose="02020503060305020303" pitchFamily="18" charset="77"/>
              </a:rPr>
              <a:t> </a:t>
            </a:r>
            <a:r>
              <a:rPr lang="en-US" altLang="zh-CN" dirty="0">
                <a:latin typeface="Bell MT" panose="02020503060305020303" pitchFamily="18" charset="77"/>
              </a:rPr>
              <a:t>at</a:t>
            </a:r>
            <a:r>
              <a:rPr lang="zh-CN" altLang="en-US" dirty="0">
                <a:latin typeface="Bell MT" panose="02020503060305020303" pitchFamily="18" charset="77"/>
              </a:rPr>
              <a:t> </a:t>
            </a:r>
            <a:r>
              <a:rPr lang="en-US" altLang="zh-CN" dirty="0">
                <a:latin typeface="Bell MT" panose="02020503060305020303" pitchFamily="18" charset="77"/>
              </a:rPr>
              <a:t>dialogue.</a:t>
            </a:r>
            <a:endParaRPr lang="en-US" strike="sngStrike" dirty="0">
              <a:solidFill>
                <a:srgbClr val="374151"/>
              </a:solidFill>
              <a:latin typeface="Söhne"/>
            </a:endParaRPr>
          </a:p>
          <a:p>
            <a:pPr marL="742950" lvl="1" indent="-285750">
              <a:buFont typeface="Wingdings" pitchFamily="2" charset="2"/>
              <a:buChar char="§"/>
            </a:pPr>
            <a:r>
              <a:rPr lang="en-HK" sz="1600" b="1" i="0" dirty="0">
                <a:solidFill>
                  <a:srgbClr val="374151"/>
                </a:solidFill>
                <a:effectLst/>
                <a:latin typeface="Bell MT" panose="02020503060305020303" pitchFamily="18" charset="77"/>
              </a:rPr>
              <a:t>First, infer and trace the core of the user's question or concern. 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HK" sz="1600" b="0" i="0" dirty="0">
                <a:solidFill>
                  <a:schemeClr val="bg2">
                    <a:lumMod val="90000"/>
                  </a:schemeClr>
                </a:solidFill>
                <a:effectLst/>
                <a:latin typeface="Bell MT" panose="02020503060305020303" pitchFamily="18" charset="77"/>
              </a:rPr>
              <a:t>Then, plan a response that takes into account their </a:t>
            </a:r>
            <a:r>
              <a:rPr lang="en-US" altLang="zh-CN" sz="1600" dirty="0">
                <a:solidFill>
                  <a:schemeClr val="bg2">
                    <a:lumMod val="90000"/>
                  </a:schemeClr>
                </a:solidFill>
                <a:latin typeface="Bell MT" panose="02020503060305020303" pitchFamily="18" charset="77"/>
              </a:rPr>
              <a:t>status</a:t>
            </a:r>
            <a:r>
              <a:rPr lang="zh-CN" altLang="en-US" sz="1600" dirty="0">
                <a:solidFill>
                  <a:schemeClr val="bg2">
                    <a:lumMod val="90000"/>
                  </a:schemeClr>
                </a:solidFill>
                <a:latin typeface="Bell MT" panose="02020503060305020303" pitchFamily="18" charset="77"/>
              </a:rPr>
              <a:t> </a:t>
            </a:r>
            <a:r>
              <a:rPr lang="en-US" altLang="zh-CN" sz="1600" dirty="0">
                <a:solidFill>
                  <a:schemeClr val="bg2">
                    <a:lumMod val="90000"/>
                  </a:schemeClr>
                </a:solidFill>
                <a:latin typeface="Bell MT" panose="02020503060305020303" pitchFamily="18" charset="77"/>
              </a:rPr>
              <a:t>like</a:t>
            </a:r>
            <a:r>
              <a:rPr lang="zh-CN" altLang="en-US" sz="1600" dirty="0">
                <a:solidFill>
                  <a:schemeClr val="bg2">
                    <a:lumMod val="90000"/>
                  </a:schemeClr>
                </a:solidFill>
                <a:latin typeface="Bell MT" panose="02020503060305020303" pitchFamily="18" charset="77"/>
              </a:rPr>
              <a:t> </a:t>
            </a:r>
            <a:r>
              <a:rPr lang="en-HK" sz="1600" b="0" i="0" dirty="0">
                <a:solidFill>
                  <a:schemeClr val="bg2">
                    <a:lumMod val="90000"/>
                  </a:schemeClr>
                </a:solidFill>
                <a:effectLst/>
                <a:latin typeface="Bell MT" panose="02020503060305020303" pitchFamily="18" charset="77"/>
              </a:rPr>
              <a:t>emotional state and psychological well-being.</a:t>
            </a:r>
            <a:r>
              <a:rPr lang="zh-CN" altLang="en-US" sz="1600" b="0" i="0" dirty="0">
                <a:solidFill>
                  <a:schemeClr val="bg2">
                    <a:lumMod val="90000"/>
                  </a:schemeClr>
                </a:solidFill>
                <a:effectLst/>
                <a:latin typeface="Bell MT" panose="02020503060305020303" pitchFamily="18" charset="77"/>
              </a:rPr>
              <a:t> （</a:t>
            </a:r>
            <a:r>
              <a:rPr lang="en-US" altLang="zh-CN" sz="1600" b="0" i="0" dirty="0">
                <a:solidFill>
                  <a:schemeClr val="bg2">
                    <a:lumMod val="90000"/>
                  </a:schemeClr>
                </a:solidFill>
                <a:effectLst/>
                <a:latin typeface="Bell MT" panose="02020503060305020303" pitchFamily="18" charset="77"/>
              </a:rPr>
              <a:t>optional)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US" altLang="zh-CN" sz="1600" b="0" i="0" dirty="0">
                <a:solidFill>
                  <a:schemeClr val="bg2">
                    <a:lumMod val="90000"/>
                  </a:schemeClr>
                </a:solidFill>
                <a:effectLst/>
                <a:latin typeface="Bell MT" panose="02020503060305020303" pitchFamily="18" charset="77"/>
              </a:rPr>
              <a:t>……</a:t>
            </a:r>
            <a:r>
              <a:rPr lang="zh-CN" altLang="en-US" sz="1600" b="0" i="0" dirty="0">
                <a:solidFill>
                  <a:schemeClr val="bg2">
                    <a:lumMod val="90000"/>
                  </a:schemeClr>
                </a:solidFill>
                <a:effectLst/>
                <a:latin typeface="Bell MT" panose="02020503060305020303" pitchFamily="18" charset="77"/>
              </a:rPr>
              <a:t> </a:t>
            </a:r>
            <a:r>
              <a:rPr lang="en-US" altLang="zh-CN" sz="1600" b="0" i="0" dirty="0">
                <a:solidFill>
                  <a:schemeClr val="bg2">
                    <a:lumMod val="90000"/>
                  </a:schemeClr>
                </a:solidFill>
                <a:effectLst/>
                <a:latin typeface="Bell MT" panose="02020503060305020303" pitchFamily="18" charset="77"/>
              </a:rPr>
              <a:t>(optional</a:t>
            </a:r>
            <a:r>
              <a:rPr lang="en-US" altLang="zh-CN" sz="1600" dirty="0">
                <a:solidFill>
                  <a:schemeClr val="bg2">
                    <a:lumMod val="90000"/>
                  </a:schemeClr>
                </a:solidFill>
                <a:latin typeface="Bell MT" panose="02020503060305020303" pitchFamily="18" charset="77"/>
              </a:rPr>
              <a:t>)</a:t>
            </a:r>
            <a:r>
              <a:rPr lang="en-HK" sz="1600" b="0" i="0" dirty="0">
                <a:solidFill>
                  <a:schemeClr val="bg2">
                    <a:lumMod val="90000"/>
                  </a:schemeClr>
                </a:solidFill>
                <a:effectLst/>
                <a:latin typeface="Bell MT" panose="02020503060305020303" pitchFamily="18" charset="77"/>
              </a:rPr>
              <a:t> 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HK" sz="1600" b="0" i="0" dirty="0">
                <a:solidFill>
                  <a:schemeClr val="bg2">
                    <a:lumMod val="90000"/>
                  </a:schemeClr>
                </a:solidFill>
                <a:effectLst/>
                <a:latin typeface="Bell MT" panose="02020503060305020303" pitchFamily="18" charset="77"/>
              </a:rPr>
              <a:t>Finally, generate a personalized dialogue response.</a:t>
            </a:r>
            <a:endParaRPr lang="en-US" sz="1600" dirty="0">
              <a:solidFill>
                <a:schemeClr val="bg2">
                  <a:lumMod val="90000"/>
                </a:schemeClr>
              </a:solidFill>
              <a:latin typeface="Bell MT" panose="02020503060305020303" pitchFamily="18" charset="77"/>
            </a:endParaRPr>
          </a:p>
        </p:txBody>
      </p:sp>
      <p:pic>
        <p:nvPicPr>
          <p:cNvPr id="4097" name="Picture 1">
            <a:extLst>
              <a:ext uri="{FF2B5EF4-FFF2-40B4-BE49-F238E27FC236}">
                <a16:creationId xmlns:a16="http://schemas.microsoft.com/office/drawing/2014/main" id="{DD2F9CE6-993E-FB3F-AA12-838E0F2A8A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3116" y="2588832"/>
            <a:ext cx="7782559" cy="3930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E61FC2F-0703-D5D4-A288-83F95D0CA8A5}"/>
              </a:ext>
            </a:extLst>
          </p:cNvPr>
          <p:cNvSpPr/>
          <p:nvPr/>
        </p:nvSpPr>
        <p:spPr>
          <a:xfrm>
            <a:off x="2501660" y="5978106"/>
            <a:ext cx="6685472" cy="593776"/>
          </a:xfrm>
          <a:prstGeom prst="rect">
            <a:avLst/>
          </a:prstGeom>
          <a:noFill/>
          <a:ln w="25400"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283B28F-21EE-6CB6-47D4-D4E2A5AA1FEC}"/>
              </a:ext>
            </a:extLst>
          </p:cNvPr>
          <p:cNvSpPr txBox="1"/>
          <p:nvPr/>
        </p:nvSpPr>
        <p:spPr>
          <a:xfrm>
            <a:off x="-180752" y="-3688"/>
            <a:ext cx="48793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Wingdings" pitchFamily="2" charset="2"/>
              <a:buChar char="Ø"/>
            </a:pP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Multi-step</a:t>
            </a:r>
            <a:r>
              <a:rPr lang="zh-CN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Reasoning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A purple and yellow shield with a white banner&#10;&#10;Description automatically generated">
            <a:extLst>
              <a:ext uri="{FF2B5EF4-FFF2-40B4-BE49-F238E27FC236}">
                <a16:creationId xmlns:a16="http://schemas.microsoft.com/office/drawing/2014/main" id="{09863254-5859-2589-1E34-996A7DFCF2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6269" y="67616"/>
            <a:ext cx="762581" cy="601168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FD7EF0CE-BAC0-A4CF-085F-E39AB87CA3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4655" y="53592"/>
            <a:ext cx="762582" cy="615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E27D7B5-4DEB-F312-45B8-F450A08973F9}"/>
              </a:ext>
            </a:extLst>
          </p:cNvPr>
          <p:cNvCxnSpPr>
            <a:cxnSpLocks/>
          </p:cNvCxnSpPr>
          <p:nvPr/>
        </p:nvCxnSpPr>
        <p:spPr>
          <a:xfrm>
            <a:off x="0" y="781842"/>
            <a:ext cx="12192000" cy="0"/>
          </a:xfrm>
          <a:prstGeom prst="line">
            <a:avLst/>
          </a:prstGeom>
          <a:ln w="254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5530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32EACEF-7534-92DF-9EAC-CDB8DFABF19E}"/>
              </a:ext>
            </a:extLst>
          </p:cNvPr>
          <p:cNvSpPr txBox="1"/>
          <p:nvPr/>
        </p:nvSpPr>
        <p:spPr>
          <a:xfrm>
            <a:off x="785556" y="1038896"/>
            <a:ext cx="1201202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altLang="zh-CN" dirty="0">
                <a:latin typeface="Bell MT" panose="02020503060305020303" pitchFamily="18" charset="77"/>
              </a:rPr>
              <a:t>We</a:t>
            </a:r>
            <a:r>
              <a:rPr lang="zh-CN" altLang="en-US" dirty="0">
                <a:latin typeface="Bell MT" panose="02020503060305020303" pitchFamily="18" charset="77"/>
              </a:rPr>
              <a:t> </a:t>
            </a:r>
            <a:r>
              <a:rPr lang="en-US" altLang="zh-CN" dirty="0">
                <a:latin typeface="Bell MT" panose="02020503060305020303" pitchFamily="18" charset="77"/>
              </a:rPr>
              <a:t>formulate</a:t>
            </a:r>
            <a:r>
              <a:rPr lang="zh-CN" altLang="en-US" dirty="0">
                <a:latin typeface="Bell MT" panose="02020503060305020303" pitchFamily="18" charset="77"/>
              </a:rPr>
              <a:t> </a:t>
            </a:r>
            <a:r>
              <a:rPr lang="en-US" altLang="zh-CN" dirty="0">
                <a:latin typeface="Bell MT" panose="02020503060305020303" pitchFamily="18" charset="77"/>
              </a:rPr>
              <a:t>it</a:t>
            </a:r>
            <a:r>
              <a:rPr lang="zh-CN" altLang="en-US" dirty="0">
                <a:latin typeface="Bell MT" panose="02020503060305020303" pitchFamily="18" charset="77"/>
              </a:rPr>
              <a:t> </a:t>
            </a:r>
            <a:r>
              <a:rPr lang="en-US" altLang="zh-CN" dirty="0">
                <a:latin typeface="Bell MT" panose="02020503060305020303" pitchFamily="18" charset="77"/>
              </a:rPr>
              <a:t>as</a:t>
            </a:r>
            <a:r>
              <a:rPr lang="zh-CN" altLang="en-US" dirty="0">
                <a:latin typeface="Bell MT" panose="02020503060305020303" pitchFamily="18" charset="77"/>
              </a:rPr>
              <a:t> </a:t>
            </a:r>
            <a:r>
              <a:rPr lang="en-US" altLang="zh-CN" dirty="0">
                <a:latin typeface="Bell MT" panose="02020503060305020303" pitchFamily="18" charset="77"/>
              </a:rPr>
              <a:t>a</a:t>
            </a:r>
            <a:r>
              <a:rPr lang="zh-CN" altLang="en-US" dirty="0">
                <a:latin typeface="Bell MT" panose="02020503060305020303" pitchFamily="18" charset="77"/>
              </a:rPr>
              <a:t> </a:t>
            </a:r>
            <a:r>
              <a:rPr lang="en-US" altLang="zh-CN" b="1" dirty="0">
                <a:latin typeface="Bell MT" panose="02020503060305020303" pitchFamily="18" charset="77"/>
              </a:rPr>
              <a:t>multi-step</a:t>
            </a:r>
            <a:r>
              <a:rPr lang="zh-CN" altLang="en-US" b="1" dirty="0">
                <a:latin typeface="Bell MT" panose="02020503060305020303" pitchFamily="18" charset="77"/>
              </a:rPr>
              <a:t> </a:t>
            </a:r>
            <a:r>
              <a:rPr lang="en-US" altLang="zh-CN" b="1" dirty="0">
                <a:latin typeface="Bell MT" panose="02020503060305020303" pitchFamily="18" charset="77"/>
              </a:rPr>
              <a:t>reasoning</a:t>
            </a:r>
            <a:r>
              <a:rPr lang="zh-CN" altLang="en-US" b="1" dirty="0">
                <a:latin typeface="Bell MT" panose="02020503060305020303" pitchFamily="18" charset="77"/>
              </a:rPr>
              <a:t> </a:t>
            </a:r>
            <a:r>
              <a:rPr lang="en-US" altLang="zh-CN" b="1" dirty="0">
                <a:latin typeface="Bell MT" panose="02020503060305020303" pitchFamily="18" charset="77"/>
              </a:rPr>
              <a:t>problem</a:t>
            </a:r>
            <a:r>
              <a:rPr lang="en-US" altLang="zh-CN" dirty="0">
                <a:latin typeface="Bell MT" panose="02020503060305020303" pitchFamily="18" charset="77"/>
              </a:rPr>
              <a:t>,</a:t>
            </a:r>
            <a:r>
              <a:rPr lang="zh-CN" altLang="en-US" dirty="0">
                <a:latin typeface="Bell MT" panose="02020503060305020303" pitchFamily="18" charset="77"/>
              </a:rPr>
              <a:t> </a:t>
            </a:r>
            <a:r>
              <a:rPr lang="en-US" altLang="zh-CN" dirty="0">
                <a:latin typeface="Bell MT" panose="02020503060305020303" pitchFamily="18" charset="77"/>
              </a:rPr>
              <a:t>can</a:t>
            </a:r>
            <a:r>
              <a:rPr lang="zh-CN" altLang="en-US" dirty="0">
                <a:latin typeface="Bell MT" panose="02020503060305020303" pitchFamily="18" charset="77"/>
              </a:rPr>
              <a:t> </a:t>
            </a:r>
            <a:r>
              <a:rPr lang="en-US" altLang="zh-CN" dirty="0">
                <a:latin typeface="Bell MT" panose="02020503060305020303" pitchFamily="18" charset="77"/>
              </a:rPr>
              <a:t>be</a:t>
            </a:r>
            <a:r>
              <a:rPr lang="zh-CN" altLang="en-US" dirty="0">
                <a:latin typeface="Bell MT" panose="02020503060305020303" pitchFamily="18" charset="77"/>
              </a:rPr>
              <a:t> </a:t>
            </a:r>
            <a:r>
              <a:rPr lang="en-US" altLang="zh-CN" dirty="0">
                <a:latin typeface="Bell MT" panose="02020503060305020303" pitchFamily="18" charset="77"/>
              </a:rPr>
              <a:t>alleviated</a:t>
            </a:r>
            <a:r>
              <a:rPr lang="zh-CN" altLang="en-US" dirty="0">
                <a:latin typeface="Bell MT" panose="02020503060305020303" pitchFamily="18" charset="77"/>
              </a:rPr>
              <a:t> </a:t>
            </a:r>
            <a:r>
              <a:rPr lang="en-US" altLang="zh-CN" dirty="0">
                <a:latin typeface="Bell MT" panose="02020503060305020303" pitchFamily="18" charset="77"/>
              </a:rPr>
              <a:t>by</a:t>
            </a:r>
            <a:r>
              <a:rPr lang="zh-CN" altLang="en-US" dirty="0">
                <a:latin typeface="Bell MT" panose="02020503060305020303" pitchFamily="18" charset="77"/>
              </a:rPr>
              <a:t> </a:t>
            </a:r>
            <a:r>
              <a:rPr lang="en-US" altLang="zh-CN" dirty="0" err="1">
                <a:latin typeface="Bell MT" panose="02020503060305020303" pitchFamily="18" charset="77"/>
              </a:rPr>
              <a:t>CoT</a:t>
            </a:r>
            <a:r>
              <a:rPr lang="en-US" altLang="zh-CN" dirty="0">
                <a:latin typeface="Bell MT" panose="02020503060305020303" pitchFamily="18" charset="77"/>
              </a:rPr>
              <a:t>,</a:t>
            </a:r>
            <a:r>
              <a:rPr lang="zh-CN" altLang="en-US" dirty="0">
                <a:latin typeface="Bell MT" panose="02020503060305020303" pitchFamily="18" charset="77"/>
              </a:rPr>
              <a:t> </a:t>
            </a:r>
            <a:r>
              <a:rPr lang="en-US" altLang="zh-CN" dirty="0">
                <a:latin typeface="Bell MT" panose="02020503060305020303" pitchFamily="18" charset="77"/>
              </a:rPr>
              <a:t>which</a:t>
            </a:r>
            <a:r>
              <a:rPr lang="zh-CN" altLang="en-US" dirty="0">
                <a:latin typeface="Bell MT" panose="02020503060305020303" pitchFamily="18" charset="77"/>
              </a:rPr>
              <a:t> </a:t>
            </a:r>
            <a:r>
              <a:rPr lang="en-US" altLang="zh-CN" dirty="0">
                <a:latin typeface="Bell MT" panose="02020503060305020303" pitchFamily="18" charset="77"/>
              </a:rPr>
              <a:t>is</a:t>
            </a:r>
            <a:r>
              <a:rPr lang="zh-CN" altLang="en-US" dirty="0">
                <a:latin typeface="Bell MT" panose="02020503060305020303" pitchFamily="18" charset="77"/>
              </a:rPr>
              <a:t> </a:t>
            </a:r>
            <a:r>
              <a:rPr lang="en-US" altLang="zh-CN" b="1" dirty="0">
                <a:solidFill>
                  <a:srgbClr val="C00000"/>
                </a:solidFill>
                <a:latin typeface="Bell MT" panose="02020503060305020303" pitchFamily="18" charset="77"/>
              </a:rPr>
              <a:t>not</a:t>
            </a:r>
            <a:r>
              <a:rPr lang="zh-CN" altLang="en-US" b="1" dirty="0">
                <a:solidFill>
                  <a:srgbClr val="C00000"/>
                </a:solidFill>
                <a:latin typeface="Bell MT" panose="02020503060305020303" pitchFamily="18" charset="77"/>
              </a:rPr>
              <a:t> </a:t>
            </a:r>
            <a:r>
              <a:rPr lang="en-US" altLang="zh-CN" b="1" dirty="0">
                <a:solidFill>
                  <a:srgbClr val="C00000"/>
                </a:solidFill>
                <a:latin typeface="Bell MT" panose="02020503060305020303" pitchFamily="18" charset="77"/>
              </a:rPr>
              <a:t>explored</a:t>
            </a:r>
            <a:r>
              <a:rPr lang="zh-CN" altLang="en-US" b="1" dirty="0">
                <a:solidFill>
                  <a:srgbClr val="C00000"/>
                </a:solidFill>
                <a:latin typeface="Bell MT" panose="02020503060305020303" pitchFamily="18" charset="77"/>
              </a:rPr>
              <a:t> </a:t>
            </a:r>
            <a:r>
              <a:rPr lang="en-US" altLang="zh-CN" dirty="0">
                <a:latin typeface="Bell MT" panose="02020503060305020303" pitchFamily="18" charset="77"/>
              </a:rPr>
              <a:t>at</a:t>
            </a:r>
            <a:r>
              <a:rPr lang="zh-CN" altLang="en-US" dirty="0">
                <a:latin typeface="Bell MT" panose="02020503060305020303" pitchFamily="18" charset="77"/>
              </a:rPr>
              <a:t> </a:t>
            </a:r>
            <a:r>
              <a:rPr lang="en-US" altLang="zh-CN" dirty="0">
                <a:latin typeface="Bell MT" panose="02020503060305020303" pitchFamily="18" charset="77"/>
              </a:rPr>
              <a:t>dialogue.</a:t>
            </a:r>
            <a:endParaRPr lang="en-US" strike="sngStrike" dirty="0">
              <a:solidFill>
                <a:srgbClr val="374151"/>
              </a:solidFill>
              <a:latin typeface="Söhne"/>
            </a:endParaRPr>
          </a:p>
          <a:p>
            <a:pPr marL="742950" lvl="1" indent="-285750">
              <a:buFont typeface="Wingdings" pitchFamily="2" charset="2"/>
              <a:buChar char="§"/>
            </a:pPr>
            <a:r>
              <a:rPr lang="en-HK" sz="1600" i="0" dirty="0">
                <a:solidFill>
                  <a:schemeClr val="bg2">
                    <a:lumMod val="90000"/>
                  </a:schemeClr>
                </a:solidFill>
                <a:effectLst/>
                <a:latin typeface="Bell MT" panose="02020503060305020303" pitchFamily="18" charset="77"/>
              </a:rPr>
              <a:t>First, infer and trace the core of the user's question or concern. 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HK" sz="1600" b="1" i="0" dirty="0">
                <a:effectLst/>
                <a:latin typeface="Bell MT" panose="02020503060305020303" pitchFamily="18" charset="77"/>
              </a:rPr>
              <a:t>Then, plan a response that takes into account their </a:t>
            </a:r>
            <a:r>
              <a:rPr lang="en-US" altLang="zh-CN" sz="1600" b="1" dirty="0">
                <a:latin typeface="Bell MT" panose="02020503060305020303" pitchFamily="18" charset="77"/>
              </a:rPr>
              <a:t>status</a:t>
            </a:r>
            <a:r>
              <a:rPr lang="zh-CN" altLang="en-US" sz="1600" b="1" dirty="0">
                <a:latin typeface="Bell MT" panose="02020503060305020303" pitchFamily="18" charset="77"/>
              </a:rPr>
              <a:t> </a:t>
            </a:r>
            <a:r>
              <a:rPr lang="en-US" altLang="zh-CN" sz="1600" b="1" dirty="0">
                <a:latin typeface="Bell MT" panose="02020503060305020303" pitchFamily="18" charset="77"/>
              </a:rPr>
              <a:t>like</a:t>
            </a:r>
            <a:r>
              <a:rPr lang="zh-CN" altLang="en-US" sz="1600" b="1" dirty="0">
                <a:latin typeface="Bell MT" panose="02020503060305020303" pitchFamily="18" charset="77"/>
              </a:rPr>
              <a:t> </a:t>
            </a:r>
            <a:r>
              <a:rPr lang="en-HK" sz="1600" b="1" i="0" dirty="0">
                <a:effectLst/>
                <a:latin typeface="Bell MT" panose="02020503060305020303" pitchFamily="18" charset="77"/>
              </a:rPr>
              <a:t>emotional state and psychological well-being</a:t>
            </a:r>
            <a:r>
              <a:rPr lang="zh-CN" altLang="en-US" sz="1600" b="1" dirty="0">
                <a:latin typeface="Bell MT" panose="02020503060305020303" pitchFamily="18" charset="77"/>
              </a:rPr>
              <a:t> </a:t>
            </a:r>
            <a:r>
              <a:rPr lang="en-US" altLang="zh-CN" sz="1600" b="1" dirty="0">
                <a:solidFill>
                  <a:srgbClr val="C00000"/>
                </a:solidFill>
                <a:latin typeface="Bell MT" panose="02020503060305020303" pitchFamily="18" charset="77"/>
              </a:rPr>
              <a:t>(</a:t>
            </a:r>
            <a:r>
              <a:rPr lang="en-US" altLang="zh-CN" sz="1600" b="1" i="0" dirty="0">
                <a:solidFill>
                  <a:srgbClr val="C00000"/>
                </a:solidFill>
                <a:effectLst/>
                <a:latin typeface="Bell MT" panose="02020503060305020303" pitchFamily="18" charset="77"/>
              </a:rPr>
              <a:t>optional)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US" altLang="zh-CN" sz="1600" b="1" i="0" dirty="0">
                <a:solidFill>
                  <a:srgbClr val="C00000"/>
                </a:solidFill>
                <a:effectLst/>
                <a:latin typeface="Bell MT" panose="02020503060305020303" pitchFamily="18" charset="77"/>
              </a:rPr>
              <a:t>……</a:t>
            </a:r>
            <a:r>
              <a:rPr lang="zh-CN" altLang="en-US" sz="1600" b="1" i="0" dirty="0">
                <a:solidFill>
                  <a:srgbClr val="C00000"/>
                </a:solidFill>
                <a:effectLst/>
                <a:latin typeface="Bell MT" panose="02020503060305020303" pitchFamily="18" charset="77"/>
              </a:rPr>
              <a:t> </a:t>
            </a:r>
            <a:r>
              <a:rPr lang="en-US" altLang="zh-CN" sz="1600" b="1" i="0" dirty="0">
                <a:solidFill>
                  <a:srgbClr val="C00000"/>
                </a:solidFill>
                <a:effectLst/>
                <a:latin typeface="Bell MT" panose="02020503060305020303" pitchFamily="18" charset="77"/>
              </a:rPr>
              <a:t>(optional</a:t>
            </a:r>
            <a:r>
              <a:rPr lang="en-US" altLang="zh-CN" sz="1600" b="1" dirty="0">
                <a:solidFill>
                  <a:srgbClr val="C00000"/>
                </a:solidFill>
                <a:latin typeface="Bell MT" panose="02020503060305020303" pitchFamily="18" charset="77"/>
              </a:rPr>
              <a:t>)</a:t>
            </a:r>
            <a:r>
              <a:rPr lang="en-HK" sz="1600" b="1" i="0" dirty="0">
                <a:solidFill>
                  <a:srgbClr val="C00000"/>
                </a:solidFill>
                <a:effectLst/>
                <a:latin typeface="Bell MT" panose="02020503060305020303" pitchFamily="18" charset="77"/>
              </a:rPr>
              <a:t> 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HK" sz="1600" b="0" i="0" dirty="0">
                <a:solidFill>
                  <a:schemeClr val="bg2">
                    <a:lumMod val="90000"/>
                  </a:schemeClr>
                </a:solidFill>
                <a:effectLst/>
                <a:latin typeface="Bell MT" panose="02020503060305020303" pitchFamily="18" charset="77"/>
              </a:rPr>
              <a:t>Finally, generate a personalized dialogue response.</a:t>
            </a:r>
            <a:endParaRPr lang="en-US" sz="1600" dirty="0">
              <a:solidFill>
                <a:schemeClr val="bg2">
                  <a:lumMod val="90000"/>
                </a:schemeClr>
              </a:solidFill>
              <a:latin typeface="Bell MT" panose="02020503060305020303" pitchFamily="18" charset="77"/>
            </a:endParaRPr>
          </a:p>
        </p:txBody>
      </p:sp>
      <p:pic>
        <p:nvPicPr>
          <p:cNvPr id="6145" name="Picture 1">
            <a:extLst>
              <a:ext uri="{FF2B5EF4-FFF2-40B4-BE49-F238E27FC236}">
                <a16:creationId xmlns:a16="http://schemas.microsoft.com/office/drawing/2014/main" id="{BF6FF7A5-0A9D-9FBC-6844-ADBAB570AD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4663" y="2512622"/>
            <a:ext cx="8062673" cy="3904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E61FC2F-0703-D5D4-A288-83F95D0CA8A5}"/>
              </a:ext>
            </a:extLst>
          </p:cNvPr>
          <p:cNvSpPr/>
          <p:nvPr/>
        </p:nvSpPr>
        <p:spPr>
          <a:xfrm>
            <a:off x="2429469" y="3888350"/>
            <a:ext cx="7732701" cy="2589429"/>
          </a:xfrm>
          <a:prstGeom prst="rect">
            <a:avLst/>
          </a:prstGeom>
          <a:noFill/>
          <a:ln w="25400"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465A046-006A-4705-55DE-3A5F97889906}"/>
              </a:ext>
            </a:extLst>
          </p:cNvPr>
          <p:cNvSpPr txBox="1"/>
          <p:nvPr/>
        </p:nvSpPr>
        <p:spPr>
          <a:xfrm>
            <a:off x="-180752" y="-3688"/>
            <a:ext cx="48793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Wingdings" pitchFamily="2" charset="2"/>
              <a:buChar char="Ø"/>
            </a:pP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Multi-step</a:t>
            </a:r>
            <a:r>
              <a:rPr lang="zh-CN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Reasoning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A purple and yellow shield with a white banner&#10;&#10;Description automatically generated">
            <a:extLst>
              <a:ext uri="{FF2B5EF4-FFF2-40B4-BE49-F238E27FC236}">
                <a16:creationId xmlns:a16="http://schemas.microsoft.com/office/drawing/2014/main" id="{ACE60E2A-114D-1E42-E0E1-68C207D667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86269" y="67616"/>
            <a:ext cx="762581" cy="601168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00D20FC8-C257-4EEA-F8C2-1339939428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4655" y="53592"/>
            <a:ext cx="762582" cy="615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7B5A580-0481-DCF6-B58B-700EB4E62C3B}"/>
              </a:ext>
            </a:extLst>
          </p:cNvPr>
          <p:cNvCxnSpPr>
            <a:cxnSpLocks/>
          </p:cNvCxnSpPr>
          <p:nvPr/>
        </p:nvCxnSpPr>
        <p:spPr>
          <a:xfrm>
            <a:off x="0" y="781842"/>
            <a:ext cx="12192000" cy="0"/>
          </a:xfrm>
          <a:prstGeom prst="line">
            <a:avLst/>
          </a:prstGeom>
          <a:ln w="254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59361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B7C4801-8355-DEE4-BD1F-CAC08AC5D1D0}"/>
              </a:ext>
            </a:extLst>
          </p:cNvPr>
          <p:cNvCxnSpPr>
            <a:cxnSpLocks/>
          </p:cNvCxnSpPr>
          <p:nvPr/>
        </p:nvCxnSpPr>
        <p:spPr>
          <a:xfrm>
            <a:off x="0" y="776306"/>
            <a:ext cx="12192000" cy="0"/>
          </a:xfrm>
          <a:prstGeom prst="line">
            <a:avLst/>
          </a:prstGeom>
          <a:ln w="254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985B1EB4-4387-99AF-0FCF-967F8E746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911" y="967838"/>
            <a:ext cx="11123957" cy="586720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D202E13-46A6-795A-93DC-5152AE3597C1}"/>
              </a:ext>
            </a:extLst>
          </p:cNvPr>
          <p:cNvSpPr txBox="1"/>
          <p:nvPr/>
        </p:nvSpPr>
        <p:spPr>
          <a:xfrm>
            <a:off x="0" y="95765"/>
            <a:ext cx="24742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Wingdings" pitchFamily="2" charset="2"/>
              <a:buChar char="Ø"/>
            </a:pPr>
            <a:r>
              <a:rPr lang="en-US" altLang="zh-CN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Cue-</a:t>
            </a:r>
            <a:r>
              <a:rPr lang="en-US" altLang="zh-CN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CoT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A purple and yellow shield with a white banner&#10;&#10;Description automatically generated">
            <a:extLst>
              <a:ext uri="{FF2B5EF4-FFF2-40B4-BE49-F238E27FC236}">
                <a16:creationId xmlns:a16="http://schemas.microsoft.com/office/drawing/2014/main" id="{D273A6A5-46B1-D917-D40D-C2CA933EE9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86269" y="67616"/>
            <a:ext cx="762581" cy="601168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C0446554-23DE-12DF-A859-80D4854BEF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4655" y="53592"/>
            <a:ext cx="762582" cy="615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59027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B7C4801-8355-DEE4-BD1F-CAC08AC5D1D0}"/>
              </a:ext>
            </a:extLst>
          </p:cNvPr>
          <p:cNvCxnSpPr>
            <a:cxnSpLocks/>
          </p:cNvCxnSpPr>
          <p:nvPr/>
        </p:nvCxnSpPr>
        <p:spPr>
          <a:xfrm>
            <a:off x="0" y="776306"/>
            <a:ext cx="12192000" cy="0"/>
          </a:xfrm>
          <a:prstGeom prst="line">
            <a:avLst/>
          </a:prstGeom>
          <a:ln w="254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0D202E13-46A6-795A-93DC-5152AE3597C1}"/>
              </a:ext>
            </a:extLst>
          </p:cNvPr>
          <p:cNvSpPr txBox="1"/>
          <p:nvPr/>
        </p:nvSpPr>
        <p:spPr>
          <a:xfrm>
            <a:off x="1" y="95765"/>
            <a:ext cx="45918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Wingdings" pitchFamily="2" charset="2"/>
              <a:buChar char="Ø"/>
            </a:pPr>
            <a:r>
              <a:rPr lang="en-US" altLang="zh-CN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Cue-</a:t>
            </a:r>
            <a:r>
              <a:rPr lang="en-US" altLang="zh-CN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CoT</a:t>
            </a:r>
            <a:r>
              <a:rPr lang="zh-CN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(Few-shot)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A purple and yellow shield with a white banner&#10;&#10;Description automatically generated">
            <a:extLst>
              <a:ext uri="{FF2B5EF4-FFF2-40B4-BE49-F238E27FC236}">
                <a16:creationId xmlns:a16="http://schemas.microsoft.com/office/drawing/2014/main" id="{D273A6A5-46B1-D917-D40D-C2CA933EE9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6269" y="67616"/>
            <a:ext cx="762581" cy="601168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C0446554-23DE-12DF-A859-80D4854BEF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4655" y="53592"/>
            <a:ext cx="762582" cy="615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D33AF74-D7FB-095E-C5A4-76B7D7ADF8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567" y="1268727"/>
            <a:ext cx="4468720" cy="481296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64DD2A7-011E-4A8E-7AA2-2617B9350DC7}"/>
              </a:ext>
            </a:extLst>
          </p:cNvPr>
          <p:cNvSpPr txBox="1"/>
          <p:nvPr/>
        </p:nvSpPr>
        <p:spPr>
          <a:xfrm>
            <a:off x="5464371" y="1557379"/>
            <a:ext cx="652942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§"/>
            </a:pPr>
            <a:r>
              <a:rPr lang="en-HK" dirty="0">
                <a:latin typeface="Bell MT" panose="02020503060305020303" pitchFamily="18" charset="77"/>
              </a:rPr>
              <a:t>Since there are multiple steps, </a:t>
            </a:r>
            <a:r>
              <a:rPr lang="en-HK" b="1" dirty="0">
                <a:solidFill>
                  <a:srgbClr val="C00000"/>
                </a:solidFill>
                <a:latin typeface="Bell MT" panose="02020503060305020303" pitchFamily="18" charset="77"/>
              </a:rPr>
              <a:t>we design different selection strategies for each step</a:t>
            </a:r>
            <a:r>
              <a:rPr lang="en-HK" dirty="0">
                <a:latin typeface="Bell MT" panose="02020503060305020303" pitchFamily="18" charset="77"/>
              </a:rPr>
              <a:t>. Specifically, we first select demonstrations (c, s) according to dialogue context to infer status, and then select demonstrations (c, s, r) according to user status.</a:t>
            </a:r>
          </a:p>
          <a:p>
            <a:pPr marL="457200" indent="-457200">
              <a:buFont typeface="Wingdings" pitchFamily="2" charset="2"/>
              <a:buChar char="§"/>
            </a:pPr>
            <a:endParaRPr lang="en-US" altLang="zh-CN" dirty="0">
              <a:latin typeface="Bell MT" panose="02020503060305020303" pitchFamily="18" charset="77"/>
            </a:endParaRPr>
          </a:p>
          <a:p>
            <a:pPr marL="457200" indent="-457200">
              <a:buFont typeface="Wingdings" pitchFamily="2" charset="2"/>
              <a:buChar char="§"/>
            </a:pPr>
            <a:r>
              <a:rPr lang="en-US" altLang="zh-CN" dirty="0">
                <a:latin typeface="Bell MT" panose="02020503060305020303" pitchFamily="18" charset="77"/>
              </a:rPr>
              <a:t>On</a:t>
            </a:r>
            <a:r>
              <a:rPr lang="zh-CN" altLang="en-US" dirty="0">
                <a:latin typeface="Bell MT" panose="02020503060305020303" pitchFamily="18" charset="77"/>
              </a:rPr>
              <a:t> </a:t>
            </a:r>
            <a:r>
              <a:rPr lang="en-US" altLang="zh-CN" dirty="0">
                <a:latin typeface="Bell MT" panose="02020503060305020303" pitchFamily="18" charset="77"/>
              </a:rPr>
              <a:t>the</a:t>
            </a:r>
            <a:r>
              <a:rPr lang="zh-CN" altLang="en-US" dirty="0">
                <a:latin typeface="Bell MT" panose="02020503060305020303" pitchFamily="18" charset="77"/>
              </a:rPr>
              <a:t> </a:t>
            </a:r>
            <a:r>
              <a:rPr lang="en-US" altLang="zh-CN" dirty="0">
                <a:latin typeface="Bell MT" panose="02020503060305020303" pitchFamily="18" charset="77"/>
              </a:rPr>
              <a:t>one</a:t>
            </a:r>
            <a:r>
              <a:rPr lang="zh-CN" altLang="en-US" dirty="0">
                <a:latin typeface="Bell MT" panose="02020503060305020303" pitchFamily="18" charset="77"/>
              </a:rPr>
              <a:t> </a:t>
            </a:r>
            <a:r>
              <a:rPr lang="en-US" altLang="zh-CN" dirty="0">
                <a:latin typeface="Bell MT" panose="02020503060305020303" pitchFamily="18" charset="77"/>
              </a:rPr>
              <a:t>hand,</a:t>
            </a:r>
            <a:r>
              <a:rPr lang="zh-CN" altLang="en-US" dirty="0">
                <a:latin typeface="Bell MT" panose="02020503060305020303" pitchFamily="18" charset="77"/>
              </a:rPr>
              <a:t> </a:t>
            </a:r>
            <a:r>
              <a:rPr lang="en-HK" b="1" dirty="0">
                <a:solidFill>
                  <a:srgbClr val="C00000"/>
                </a:solidFill>
                <a:latin typeface="Bell MT" panose="02020503060305020303" pitchFamily="18" charset="77"/>
              </a:rPr>
              <a:t>all intermediate reasoning results can be utilized as a criterion to select demonstration</a:t>
            </a:r>
            <a:r>
              <a:rPr lang="en-HK" dirty="0">
                <a:latin typeface="Bell MT" panose="02020503060305020303" pitchFamily="18" charset="77"/>
              </a:rPr>
              <a:t>s, providing additional signals for the latter reasoning</a:t>
            </a:r>
            <a:r>
              <a:rPr lang="en-US" altLang="zh-CN" dirty="0">
                <a:latin typeface="Bell MT" panose="02020503060305020303" pitchFamily="18" charset="77"/>
              </a:rPr>
              <a:t>.</a:t>
            </a:r>
          </a:p>
          <a:p>
            <a:pPr marL="457200" indent="-457200">
              <a:buFont typeface="Wingdings" pitchFamily="2" charset="2"/>
              <a:buChar char="§"/>
            </a:pPr>
            <a:endParaRPr lang="en-US" dirty="0">
              <a:latin typeface="Bell MT" panose="02020503060305020303" pitchFamily="18" charset="77"/>
            </a:endParaRPr>
          </a:p>
          <a:p>
            <a:pPr marL="457200" indent="-457200">
              <a:buFont typeface="Wingdings" pitchFamily="2" charset="2"/>
              <a:buChar char="§"/>
            </a:pPr>
            <a:r>
              <a:rPr lang="en-US" altLang="zh-CN" dirty="0">
                <a:latin typeface="Bell MT" panose="02020503060305020303" pitchFamily="18" charset="77"/>
              </a:rPr>
              <a:t>On</a:t>
            </a:r>
            <a:r>
              <a:rPr lang="zh-CN" altLang="en-US" dirty="0">
                <a:latin typeface="Bell MT" panose="02020503060305020303" pitchFamily="18" charset="77"/>
              </a:rPr>
              <a:t> </a:t>
            </a:r>
            <a:r>
              <a:rPr lang="en-US" altLang="zh-CN" dirty="0">
                <a:latin typeface="Bell MT" panose="02020503060305020303" pitchFamily="18" charset="77"/>
              </a:rPr>
              <a:t>the</a:t>
            </a:r>
            <a:r>
              <a:rPr lang="zh-CN" altLang="en-US" dirty="0">
                <a:latin typeface="Bell MT" panose="02020503060305020303" pitchFamily="18" charset="77"/>
              </a:rPr>
              <a:t> </a:t>
            </a:r>
            <a:r>
              <a:rPr lang="en-US" altLang="zh-CN" dirty="0">
                <a:latin typeface="Bell MT" panose="02020503060305020303" pitchFamily="18" charset="77"/>
              </a:rPr>
              <a:t>other</a:t>
            </a:r>
            <a:r>
              <a:rPr lang="zh-CN" altLang="en-US" dirty="0">
                <a:latin typeface="Bell MT" panose="02020503060305020303" pitchFamily="18" charset="77"/>
              </a:rPr>
              <a:t> </a:t>
            </a:r>
            <a:r>
              <a:rPr lang="en-US" altLang="zh-CN" dirty="0">
                <a:latin typeface="Bell MT" panose="02020503060305020303" pitchFamily="18" charset="77"/>
              </a:rPr>
              <a:t>hand,</a:t>
            </a:r>
            <a:r>
              <a:rPr lang="zh-CN" altLang="en-US" dirty="0">
                <a:latin typeface="Bell MT" panose="02020503060305020303" pitchFamily="18" charset="77"/>
              </a:rPr>
              <a:t> </a:t>
            </a:r>
            <a:r>
              <a:rPr lang="en-US" altLang="zh-CN" dirty="0">
                <a:latin typeface="Bell MT" panose="02020503060305020303" pitchFamily="18" charset="77"/>
              </a:rPr>
              <a:t>I</a:t>
            </a:r>
            <a:r>
              <a:rPr lang="en-HK" dirty="0">
                <a:latin typeface="Bell MT" panose="02020503060305020303" pitchFamily="18" charset="77"/>
              </a:rPr>
              <a:t>t is convenient to process these intermediate outputs, </a:t>
            </a:r>
            <a:r>
              <a:rPr lang="en-HK" b="1" dirty="0">
                <a:solidFill>
                  <a:srgbClr val="C00000"/>
                </a:solidFill>
                <a:latin typeface="Bell MT" panose="02020503060305020303" pitchFamily="18" charset="77"/>
              </a:rPr>
              <a:t>allowing for actions such as incorporating user profiles for personalization</a:t>
            </a:r>
            <a:r>
              <a:rPr lang="zh-CN" altLang="en-US" b="1" dirty="0">
                <a:solidFill>
                  <a:srgbClr val="C00000"/>
                </a:solidFill>
                <a:latin typeface="Bell MT" panose="02020503060305020303" pitchFamily="18" charset="77"/>
              </a:rPr>
              <a:t> </a:t>
            </a:r>
            <a:r>
              <a:rPr lang="en-HK" b="1" dirty="0">
                <a:solidFill>
                  <a:srgbClr val="C00000"/>
                </a:solidFill>
                <a:latin typeface="Bell MT" panose="02020503060305020303" pitchFamily="18" charset="77"/>
              </a:rPr>
              <a:t>or filtering out erroneous reasoning results</a:t>
            </a:r>
            <a:r>
              <a:rPr lang="en-HK" dirty="0">
                <a:latin typeface="Bell MT" panose="02020503060305020303" pitchFamily="18" charset="77"/>
              </a:rPr>
              <a:t>. These intermediate outputs can also be stored for future use, enabling their utilization for various purposes.</a:t>
            </a:r>
            <a:endParaRPr lang="en-US" dirty="0">
              <a:latin typeface="Bell MT" panose="02020503060305020303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1884322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48B1546-BEAB-E9DF-908C-EA20D228EC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057" y="3223869"/>
            <a:ext cx="4734102" cy="140962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C2918AE-FF7A-D294-9DBE-D6A4E913DD24}"/>
              </a:ext>
            </a:extLst>
          </p:cNvPr>
          <p:cNvSpPr txBox="1"/>
          <p:nvPr/>
        </p:nvSpPr>
        <p:spPr>
          <a:xfrm>
            <a:off x="6547843" y="1841443"/>
            <a:ext cx="514574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ü"/>
            </a:pPr>
            <a:r>
              <a:rPr lang="en-US" altLang="zh-CN" sz="2000" b="1" dirty="0">
                <a:latin typeface="Bell MT" panose="02020503060305020303" pitchFamily="18" charset="77"/>
              </a:rPr>
              <a:t>Personality:</a:t>
            </a:r>
            <a:r>
              <a:rPr lang="zh-CN" altLang="en-US" sz="2000" b="1" dirty="0">
                <a:latin typeface="Bell MT" panose="02020503060305020303" pitchFamily="18" charset="77"/>
              </a:rPr>
              <a:t> </a:t>
            </a:r>
            <a:r>
              <a:rPr lang="en-US" altLang="zh-CN" sz="2000" dirty="0" err="1">
                <a:latin typeface="Bell MT" panose="02020503060305020303" pitchFamily="18" charset="77"/>
              </a:rPr>
              <a:t>Zhihu</a:t>
            </a:r>
            <a:r>
              <a:rPr lang="zh-CN" altLang="en-US" sz="2000" dirty="0">
                <a:latin typeface="Bell MT" panose="02020503060305020303" pitchFamily="18" charset="77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</a:rPr>
              <a:t>&amp;</a:t>
            </a:r>
            <a:r>
              <a:rPr lang="zh-CN" altLang="en-US" sz="2000" dirty="0">
                <a:latin typeface="Bell MT" panose="02020503060305020303" pitchFamily="18" charset="77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</a:rPr>
              <a:t>Quora</a:t>
            </a:r>
            <a:r>
              <a:rPr lang="zh-CN" altLang="en-US" sz="2000" dirty="0">
                <a:latin typeface="Bell MT" panose="02020503060305020303" pitchFamily="18" charset="77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</a:rPr>
              <a:t>(Self-built)</a:t>
            </a:r>
          </a:p>
          <a:p>
            <a:pPr marL="457200" indent="-457200">
              <a:buFont typeface="Wingdings" pitchFamily="2" charset="2"/>
              <a:buChar char="ü"/>
            </a:pPr>
            <a:endParaRPr lang="en-US" sz="2000" b="1" dirty="0">
              <a:latin typeface="Bell MT" panose="02020503060305020303" pitchFamily="18" charset="77"/>
            </a:endParaRPr>
          </a:p>
          <a:p>
            <a:pPr marL="457200" indent="-457200">
              <a:buFont typeface="Wingdings" pitchFamily="2" charset="2"/>
              <a:buChar char="ü"/>
            </a:pPr>
            <a:r>
              <a:rPr lang="en-US" altLang="zh-CN" sz="2000" b="1" dirty="0">
                <a:latin typeface="Bell MT" panose="02020503060305020303" pitchFamily="18" charset="77"/>
              </a:rPr>
              <a:t>Emotion:</a:t>
            </a:r>
            <a:r>
              <a:rPr lang="zh-CN" altLang="en-US" sz="2000" b="1" dirty="0">
                <a:latin typeface="Bell MT" panose="02020503060305020303" pitchFamily="18" charset="77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</a:rPr>
              <a:t>D4</a:t>
            </a:r>
            <a:r>
              <a:rPr lang="zh-CN" altLang="en-US" sz="2000" dirty="0">
                <a:latin typeface="Bell MT" panose="02020503060305020303" pitchFamily="18" charset="77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</a:rPr>
              <a:t>&amp;</a:t>
            </a:r>
            <a:r>
              <a:rPr lang="zh-CN" altLang="en-US" sz="2000" dirty="0">
                <a:latin typeface="Bell MT" panose="02020503060305020303" pitchFamily="18" charset="77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</a:rPr>
              <a:t>ED</a:t>
            </a:r>
          </a:p>
          <a:p>
            <a:pPr marL="457200" indent="-457200">
              <a:buFont typeface="Wingdings" pitchFamily="2" charset="2"/>
              <a:buChar char="ü"/>
            </a:pPr>
            <a:endParaRPr lang="en-US" sz="2000" b="1" dirty="0">
              <a:latin typeface="Bell MT" panose="02020503060305020303" pitchFamily="18" charset="77"/>
            </a:endParaRPr>
          </a:p>
          <a:p>
            <a:pPr marL="457200" indent="-457200">
              <a:buFont typeface="Wingdings" pitchFamily="2" charset="2"/>
              <a:buChar char="ü"/>
            </a:pPr>
            <a:r>
              <a:rPr lang="en-US" altLang="zh-CN" sz="2000" b="1" dirty="0">
                <a:latin typeface="Bell MT" panose="02020503060305020303" pitchFamily="18" charset="77"/>
              </a:rPr>
              <a:t>Psychology:</a:t>
            </a:r>
            <a:r>
              <a:rPr lang="zh-CN" altLang="en-US" sz="2000" b="1" dirty="0">
                <a:latin typeface="Bell MT" panose="02020503060305020303" pitchFamily="18" charset="77"/>
              </a:rPr>
              <a:t> </a:t>
            </a:r>
            <a:r>
              <a:rPr lang="en-US" altLang="zh-CN" sz="2000" dirty="0" err="1">
                <a:latin typeface="Bell MT" panose="02020503060305020303" pitchFamily="18" charset="77"/>
              </a:rPr>
              <a:t>PsyQA</a:t>
            </a:r>
            <a:r>
              <a:rPr lang="zh-CN" altLang="en-US" sz="2000" dirty="0">
                <a:latin typeface="Bell MT" panose="02020503060305020303" pitchFamily="18" charset="77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</a:rPr>
              <a:t>&amp;</a:t>
            </a:r>
            <a:r>
              <a:rPr lang="zh-CN" altLang="en-US" sz="2000" dirty="0">
                <a:latin typeface="Bell MT" panose="02020503060305020303" pitchFamily="18" charset="77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</a:rPr>
              <a:t>EMH</a:t>
            </a:r>
            <a:endParaRPr lang="en-US" sz="2000" dirty="0">
              <a:latin typeface="Bell MT" panose="02020503060305020303" pitchFamily="18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4EC9C5-CC2F-8D19-1379-5EC5CFF5FAEF}"/>
              </a:ext>
            </a:extLst>
          </p:cNvPr>
          <p:cNvSpPr txBox="1"/>
          <p:nvPr/>
        </p:nvSpPr>
        <p:spPr>
          <a:xfrm>
            <a:off x="6096000" y="1179454"/>
            <a:ext cx="58012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en-US" altLang="zh-CN" sz="2000" b="1" dirty="0">
                <a:latin typeface="Bell MT" panose="02020503060305020303" pitchFamily="18" charset="77"/>
              </a:rPr>
              <a:t>Three</a:t>
            </a:r>
            <a:r>
              <a:rPr lang="zh-CN" altLang="en-US" sz="2000" b="1" dirty="0">
                <a:latin typeface="Bell MT" panose="02020503060305020303" pitchFamily="18" charset="77"/>
              </a:rPr>
              <a:t> </a:t>
            </a:r>
            <a:r>
              <a:rPr lang="en-US" altLang="zh-CN" sz="2000" b="1" dirty="0">
                <a:latin typeface="Bell MT" panose="02020503060305020303" pitchFamily="18" charset="77"/>
              </a:rPr>
              <a:t>major</a:t>
            </a:r>
            <a:r>
              <a:rPr lang="zh-CN" altLang="en-US" sz="2000" b="1" dirty="0">
                <a:latin typeface="Bell MT" panose="02020503060305020303" pitchFamily="18" charset="77"/>
              </a:rPr>
              <a:t> </a:t>
            </a:r>
            <a:r>
              <a:rPr lang="en-US" altLang="zh-CN" sz="2000" b="1" dirty="0">
                <a:latin typeface="Bell MT" panose="02020503060305020303" pitchFamily="18" charset="77"/>
              </a:rPr>
              <a:t>linguistic cues</a:t>
            </a:r>
            <a:r>
              <a:rPr lang="zh-CN" altLang="en-US" sz="2000" b="1" dirty="0">
                <a:latin typeface="Bell MT" panose="02020503060305020303" pitchFamily="18" charset="77"/>
              </a:rPr>
              <a:t> </a:t>
            </a:r>
            <a:r>
              <a:rPr lang="en-US" altLang="zh-CN" sz="2000" b="1" dirty="0">
                <a:latin typeface="Bell MT" panose="02020503060305020303" pitchFamily="18" charset="77"/>
              </a:rPr>
              <a:t>are</a:t>
            </a:r>
            <a:r>
              <a:rPr lang="zh-CN" altLang="en-US" sz="2000" b="1" dirty="0">
                <a:latin typeface="Bell MT" panose="02020503060305020303" pitchFamily="18" charset="77"/>
              </a:rPr>
              <a:t> </a:t>
            </a:r>
            <a:r>
              <a:rPr lang="en-US" altLang="zh-CN" sz="2000" b="1" dirty="0">
                <a:latin typeface="Bell MT" panose="02020503060305020303" pitchFamily="18" charset="77"/>
              </a:rPr>
              <a:t>considered:</a:t>
            </a:r>
            <a:endParaRPr lang="en-US" sz="2000" b="1" dirty="0">
              <a:latin typeface="Bell MT" panose="02020503060305020303" pitchFamily="18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CAA35D-6C7C-28E5-E972-7CA81D19366E}"/>
              </a:ext>
            </a:extLst>
          </p:cNvPr>
          <p:cNvSpPr txBox="1"/>
          <p:nvPr/>
        </p:nvSpPr>
        <p:spPr>
          <a:xfrm>
            <a:off x="146737" y="75812"/>
            <a:ext cx="27934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Wingdings" pitchFamily="2" charset="2"/>
              <a:buChar char="Ø"/>
            </a:pP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Benchmark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A purple and yellow shield with a white banner&#10;&#10;Description automatically generated">
            <a:extLst>
              <a:ext uri="{FF2B5EF4-FFF2-40B4-BE49-F238E27FC236}">
                <a16:creationId xmlns:a16="http://schemas.microsoft.com/office/drawing/2014/main" id="{681639F7-E0A0-A8F4-0120-CC9AF63B75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6269" y="67616"/>
            <a:ext cx="762581" cy="601168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794EF3E8-EE3D-FE37-BCF7-8A72B45DCE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4655" y="53592"/>
            <a:ext cx="762582" cy="615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05F4772-161F-6500-4C84-EFED731F4301}"/>
              </a:ext>
            </a:extLst>
          </p:cNvPr>
          <p:cNvCxnSpPr>
            <a:cxnSpLocks/>
          </p:cNvCxnSpPr>
          <p:nvPr/>
        </p:nvCxnSpPr>
        <p:spPr>
          <a:xfrm>
            <a:off x="0" y="776306"/>
            <a:ext cx="12192000" cy="0"/>
          </a:xfrm>
          <a:prstGeom prst="line">
            <a:avLst/>
          </a:prstGeom>
          <a:ln w="254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5E589342-6EB4-CA9D-A110-D804189B6490}"/>
              </a:ext>
            </a:extLst>
          </p:cNvPr>
          <p:cNvSpPr txBox="1"/>
          <p:nvPr/>
        </p:nvSpPr>
        <p:spPr>
          <a:xfrm>
            <a:off x="6049915" y="3734539"/>
            <a:ext cx="561346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altLang="zh-CN" sz="2000" b="1" dirty="0">
                <a:latin typeface="Bell MT" panose="02020503060305020303" pitchFamily="18" charset="77"/>
              </a:rPr>
              <a:t>Settings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HK" altLang="zh-CN" sz="2000" b="1" dirty="0">
                <a:latin typeface="Bell MT" panose="02020503060305020303" pitchFamily="18" charset="77"/>
              </a:rPr>
              <a:t>Z</a:t>
            </a:r>
            <a:r>
              <a:rPr lang="en-US" altLang="zh-CN" sz="2000" b="1" dirty="0" err="1">
                <a:latin typeface="Bell MT" panose="02020503060305020303" pitchFamily="18" charset="77"/>
              </a:rPr>
              <a:t>ero</a:t>
            </a:r>
            <a:r>
              <a:rPr lang="en-US" altLang="zh-CN" sz="2000" b="1" dirty="0">
                <a:latin typeface="Bell MT" panose="02020503060305020303" pitchFamily="18" charset="77"/>
              </a:rPr>
              <a:t>-shot</a:t>
            </a:r>
            <a:endParaRPr lang="en-HK" altLang="zh-CN" sz="2000" b="1" dirty="0">
              <a:latin typeface="Bell MT" panose="02020503060305020303" pitchFamily="18" charset="77"/>
            </a:endParaRPr>
          </a:p>
          <a:p>
            <a:pPr marL="742950" lvl="1" indent="-285750">
              <a:buFont typeface="Wingdings" pitchFamily="2" charset="2"/>
              <a:buChar char="§"/>
            </a:pPr>
            <a:r>
              <a:rPr lang="en-US" altLang="zh-CN" sz="2000" b="1" dirty="0">
                <a:latin typeface="Bell MT" panose="02020503060305020303" pitchFamily="18" charset="77"/>
              </a:rPr>
              <a:t>One-shot</a:t>
            </a:r>
          </a:p>
          <a:p>
            <a:pPr marL="1200150" lvl="2" indent="-285750">
              <a:buFont typeface="Wingdings" pitchFamily="2" charset="2"/>
              <a:buChar char="§"/>
            </a:pPr>
            <a:r>
              <a:rPr lang="en-US" altLang="zh-CN" sz="2000" dirty="0">
                <a:latin typeface="Bell MT" panose="02020503060305020303" pitchFamily="18" charset="77"/>
              </a:rPr>
              <a:t>demonstration</a:t>
            </a:r>
            <a:r>
              <a:rPr lang="zh-CN" altLang="en-US" sz="2000" dirty="0">
                <a:latin typeface="Bell MT" panose="02020503060305020303" pitchFamily="18" charset="77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</a:rPr>
              <a:t>selection</a:t>
            </a:r>
          </a:p>
          <a:p>
            <a:pPr marL="1657350" lvl="3" indent="-285750">
              <a:buFont typeface="Wingdings" pitchFamily="2" charset="2"/>
              <a:buChar char="§"/>
            </a:pPr>
            <a:r>
              <a:rPr lang="en-US" altLang="zh-CN" sz="2000" dirty="0">
                <a:latin typeface="Bell MT" panose="02020503060305020303" pitchFamily="18" charset="77"/>
              </a:rPr>
              <a:t>M-Cue</a:t>
            </a:r>
            <a:r>
              <a:rPr lang="zh-CN" altLang="en-US" sz="2000" dirty="0">
                <a:latin typeface="Bell MT" panose="02020503060305020303" pitchFamily="18" charset="77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</a:rPr>
              <a:t>according</a:t>
            </a:r>
            <a:r>
              <a:rPr lang="zh-CN" altLang="en-US" sz="2000" dirty="0">
                <a:latin typeface="Bell MT" panose="02020503060305020303" pitchFamily="18" charset="77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</a:rPr>
              <a:t>to</a:t>
            </a:r>
            <a:r>
              <a:rPr lang="zh-CN" altLang="en-US" sz="2000" dirty="0">
                <a:latin typeface="Bell MT" panose="02020503060305020303" pitchFamily="18" charset="77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</a:rPr>
              <a:t>internal</a:t>
            </a:r>
            <a:r>
              <a:rPr lang="zh-CN" altLang="en-US" sz="2000" dirty="0">
                <a:latin typeface="Bell MT" panose="02020503060305020303" pitchFamily="18" charset="77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</a:rPr>
              <a:t>status</a:t>
            </a:r>
            <a:r>
              <a:rPr lang="zh-CN" altLang="en-US" sz="2000" dirty="0">
                <a:latin typeface="Bell MT" panose="02020503060305020303" pitchFamily="18" charset="77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</a:rPr>
              <a:t>in</a:t>
            </a:r>
            <a:r>
              <a:rPr lang="zh-CN" altLang="en-US" sz="2000" dirty="0">
                <a:latin typeface="Bell MT" panose="02020503060305020303" pitchFamily="18" charset="77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</a:rPr>
              <a:t>2</a:t>
            </a:r>
            <a:r>
              <a:rPr lang="en-US" altLang="zh-CN" sz="2000" baseline="30000" dirty="0">
                <a:latin typeface="Bell MT" panose="02020503060305020303" pitchFamily="18" charset="77"/>
              </a:rPr>
              <a:t>nd</a:t>
            </a:r>
            <a:r>
              <a:rPr lang="zh-CN" altLang="en-US" sz="2000" dirty="0">
                <a:latin typeface="Bell MT" panose="02020503060305020303" pitchFamily="18" charset="77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</a:rPr>
              <a:t>step</a:t>
            </a:r>
          </a:p>
          <a:p>
            <a:pPr marL="1657350" lvl="3" indent="-285750">
              <a:buFont typeface="Wingdings" pitchFamily="2" charset="2"/>
              <a:buChar char="§"/>
            </a:pPr>
            <a:r>
              <a:rPr lang="en-US" altLang="zh-CN" sz="2000" dirty="0">
                <a:latin typeface="Bell MT" panose="02020503060305020303" pitchFamily="18" charset="77"/>
              </a:rPr>
              <a:t>Random</a:t>
            </a:r>
          </a:p>
          <a:p>
            <a:pPr marL="1657350" lvl="3" indent="-285750">
              <a:buFont typeface="Wingdings" pitchFamily="2" charset="2"/>
              <a:buChar char="§"/>
            </a:pPr>
            <a:r>
              <a:rPr lang="en-US" altLang="zh-CN" sz="2000" dirty="0">
                <a:latin typeface="Bell MT" panose="02020503060305020303" pitchFamily="18" charset="77"/>
              </a:rPr>
              <a:t>Top-1</a:t>
            </a:r>
          </a:p>
        </p:txBody>
      </p:sp>
    </p:spTree>
    <p:extLst>
      <p:ext uri="{BB962C8B-B14F-4D97-AF65-F5344CB8AC3E}">
        <p14:creationId xmlns:p14="http://schemas.microsoft.com/office/powerpoint/2010/main" val="564676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37EAAD4-F5D8-7926-7AAD-04E45C78DC80}"/>
              </a:ext>
            </a:extLst>
          </p:cNvPr>
          <p:cNvSpPr txBox="1"/>
          <p:nvPr/>
        </p:nvSpPr>
        <p:spPr>
          <a:xfrm>
            <a:off x="93701" y="72304"/>
            <a:ext cx="7145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en-US" altLang="zh-CN" sz="3200" b="1" dirty="0">
                <a:latin typeface="Bell MT" panose="02020503060305020303" pitchFamily="18" charset="77"/>
              </a:rPr>
              <a:t>What’s</a:t>
            </a:r>
            <a:r>
              <a:rPr lang="zh-CN" altLang="en-US" sz="3200" b="1" dirty="0">
                <a:latin typeface="Bell MT" panose="02020503060305020303" pitchFamily="18" charset="77"/>
              </a:rPr>
              <a:t> </a:t>
            </a:r>
            <a:r>
              <a:rPr lang="en-US" altLang="zh-CN" sz="3200" b="1" dirty="0">
                <a:latin typeface="Bell MT" panose="02020503060305020303" pitchFamily="18" charset="77"/>
              </a:rPr>
              <a:t>Dialogue</a:t>
            </a:r>
            <a:r>
              <a:rPr lang="zh-CN" altLang="en-US" sz="3200" b="1" dirty="0">
                <a:latin typeface="Bell MT" panose="02020503060305020303" pitchFamily="18" charset="77"/>
              </a:rPr>
              <a:t> </a:t>
            </a:r>
            <a:r>
              <a:rPr lang="en-US" altLang="zh-CN" sz="3200" b="1" dirty="0">
                <a:latin typeface="Bell MT" panose="02020503060305020303" pitchFamily="18" charset="77"/>
              </a:rPr>
              <a:t>System</a:t>
            </a:r>
            <a:r>
              <a:rPr lang="zh-CN" altLang="en-US" sz="3200" b="1" dirty="0">
                <a:latin typeface="Bell MT" panose="02020503060305020303" pitchFamily="18" charset="77"/>
              </a:rPr>
              <a:t> </a:t>
            </a:r>
            <a:r>
              <a:rPr lang="en-US" altLang="zh-CN" sz="3200" b="1" dirty="0">
                <a:latin typeface="Bell MT" panose="02020503060305020303" pitchFamily="18" charset="77"/>
              </a:rPr>
              <a:t>?</a:t>
            </a:r>
            <a:endParaRPr lang="en-US" sz="3200" b="1" dirty="0">
              <a:latin typeface="Bell MT" panose="02020503060305020303" pitchFamily="18" charset="77"/>
            </a:endParaRPr>
          </a:p>
        </p:txBody>
      </p:sp>
      <p:pic>
        <p:nvPicPr>
          <p:cNvPr id="3" name="Picture 2" descr="A purple and yellow shield with a white banner&#10;&#10;Description automatically generated">
            <a:extLst>
              <a:ext uri="{FF2B5EF4-FFF2-40B4-BE49-F238E27FC236}">
                <a16:creationId xmlns:a16="http://schemas.microsoft.com/office/drawing/2014/main" id="{B95B007E-858C-CD0D-5F95-26C144E939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89321" y="63396"/>
            <a:ext cx="762581" cy="601168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1793D515-7DDF-0B23-A622-30D61F6FFD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7707" y="49372"/>
            <a:ext cx="762582" cy="615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909B001-126A-E367-CE34-E0FEA54FFFA2}"/>
              </a:ext>
            </a:extLst>
          </p:cNvPr>
          <p:cNvCxnSpPr>
            <a:cxnSpLocks/>
          </p:cNvCxnSpPr>
          <p:nvPr/>
        </p:nvCxnSpPr>
        <p:spPr>
          <a:xfrm>
            <a:off x="0" y="705678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F08B593B-56F4-F2CD-0DAC-E9E5FDE59B6E}"/>
              </a:ext>
            </a:extLst>
          </p:cNvPr>
          <p:cNvSpPr txBox="1"/>
          <p:nvPr/>
        </p:nvSpPr>
        <p:spPr>
          <a:xfrm>
            <a:off x="1823449" y="1600222"/>
            <a:ext cx="6098633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altLang="zh-CN" sz="2400" dirty="0">
                <a:latin typeface="Bell MT" panose="02020503060305020303" pitchFamily="18" charset="77"/>
                <a:cs typeface="Times New Roman" panose="02020603050405020304" pitchFamily="18" charset="0"/>
              </a:rPr>
              <a:t>Task-oriented</a:t>
            </a:r>
            <a:r>
              <a:rPr lang="zh-CN" altLang="en-US" sz="2400" dirty="0">
                <a:latin typeface="Bell MT" panose="02020503060305020303" pitchFamily="18" charset="77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Bell MT" panose="02020503060305020303" pitchFamily="18" charset="77"/>
                <a:cs typeface="Times New Roman" panose="02020603050405020304" pitchFamily="18" charset="0"/>
              </a:rPr>
              <a:t>Dialogue</a:t>
            </a:r>
            <a:r>
              <a:rPr lang="zh-CN" altLang="en-US" sz="2400" dirty="0">
                <a:latin typeface="Bell MT" panose="02020503060305020303" pitchFamily="18" charset="77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Bell MT" panose="02020503060305020303" pitchFamily="18" charset="77"/>
                <a:cs typeface="Times New Roman" panose="02020603050405020304" pitchFamily="18" charset="0"/>
              </a:rPr>
              <a:t>System</a:t>
            </a:r>
            <a:r>
              <a:rPr lang="zh-CN" altLang="en-US" sz="2400" dirty="0">
                <a:latin typeface="Bell MT" panose="02020503060305020303" pitchFamily="18" charset="77"/>
                <a:cs typeface="Times New Roman" panose="02020603050405020304" pitchFamily="18" charset="0"/>
              </a:rPr>
              <a:t> </a:t>
            </a:r>
            <a:r>
              <a:rPr lang="en-US" altLang="zh-CN" sz="2400" b="1" dirty="0">
                <a:latin typeface="Bell MT" panose="02020503060305020303" pitchFamily="18" charset="77"/>
                <a:cs typeface="Times New Roman" panose="02020603050405020304" pitchFamily="18" charset="0"/>
              </a:rPr>
              <a:t>(assistant)</a:t>
            </a:r>
          </a:p>
          <a:p>
            <a:pPr marL="800100" lvl="1" indent="-342900">
              <a:buFont typeface="Wingdings" pitchFamily="2" charset="2"/>
              <a:buChar char="v"/>
            </a:pPr>
            <a:r>
              <a:rPr lang="en-US" altLang="zh-CN" sz="2400" dirty="0">
                <a:latin typeface="Bell MT" panose="02020503060305020303" pitchFamily="18" charset="77"/>
                <a:cs typeface="Times New Roman" panose="02020603050405020304" pitchFamily="18" charset="0"/>
              </a:rPr>
              <a:t>Siri</a:t>
            </a:r>
          </a:p>
          <a:p>
            <a:pPr marL="800100" lvl="1" indent="-342900">
              <a:buFont typeface="Wingdings" pitchFamily="2" charset="2"/>
              <a:buChar char="v"/>
            </a:pPr>
            <a:r>
              <a:rPr lang="en-US" altLang="zh-CN" sz="2400" dirty="0">
                <a:latin typeface="Bell MT" panose="02020503060305020303" pitchFamily="18" charset="77"/>
                <a:cs typeface="Times New Roman" panose="02020603050405020304" pitchFamily="18" charset="0"/>
              </a:rPr>
              <a:t>Google</a:t>
            </a:r>
            <a:r>
              <a:rPr lang="zh-CN" altLang="en-US" sz="2400" dirty="0">
                <a:latin typeface="Bell MT" panose="02020503060305020303" pitchFamily="18" charset="77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Bell MT" panose="02020503060305020303" pitchFamily="18" charset="77"/>
                <a:cs typeface="Times New Roman" panose="02020603050405020304" pitchFamily="18" charset="0"/>
              </a:rPr>
              <a:t>Assistant</a:t>
            </a:r>
          </a:p>
          <a:p>
            <a:pPr marL="800100" lvl="1" indent="-342900">
              <a:buFont typeface="Wingdings" pitchFamily="2" charset="2"/>
              <a:buChar char="v"/>
            </a:pPr>
            <a:r>
              <a:rPr lang="en-US" altLang="zh-CN" sz="2400" dirty="0">
                <a:latin typeface="Bell MT" panose="02020503060305020303" pitchFamily="18" charset="77"/>
                <a:cs typeface="Times New Roman" panose="02020603050405020304" pitchFamily="18" charset="0"/>
              </a:rPr>
              <a:t>Xiao</a:t>
            </a:r>
            <a:r>
              <a:rPr lang="zh-CN" altLang="en-US" sz="2400" dirty="0">
                <a:latin typeface="Bell MT" panose="02020503060305020303" pitchFamily="18" charset="77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Bell MT" panose="02020503060305020303" pitchFamily="18" charset="77"/>
                <a:cs typeface="Times New Roman" panose="02020603050405020304" pitchFamily="18" charset="0"/>
              </a:rPr>
              <a:t>Mi</a:t>
            </a:r>
            <a:r>
              <a:rPr lang="zh-CN" altLang="en-US" sz="2400" dirty="0">
                <a:latin typeface="Bell MT" panose="02020503060305020303" pitchFamily="18" charset="77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Bell MT" panose="02020503060305020303" pitchFamily="18" charset="77"/>
                <a:cs typeface="Times New Roman" panose="02020603050405020304" pitchFamily="18" charset="0"/>
              </a:rPr>
              <a:t>(</a:t>
            </a:r>
            <a:r>
              <a:rPr lang="zh-CN" altLang="en-US" sz="2400" dirty="0">
                <a:latin typeface="Bell MT" panose="02020503060305020303" pitchFamily="18" charset="77"/>
                <a:cs typeface="Times New Roman" panose="02020603050405020304" pitchFamily="18" charset="0"/>
              </a:rPr>
              <a:t>天猫小秘</a:t>
            </a:r>
            <a:r>
              <a:rPr lang="en-US" altLang="zh-CN" sz="2400" dirty="0">
                <a:latin typeface="Bell MT" panose="02020503060305020303" pitchFamily="18" charset="77"/>
                <a:cs typeface="Times New Roman" panose="02020603050405020304" pitchFamily="18" charset="0"/>
              </a:rPr>
              <a:t>)</a:t>
            </a:r>
          </a:p>
          <a:p>
            <a:pPr marL="800100" lvl="1" indent="-342900">
              <a:buFont typeface="Wingdings" pitchFamily="2" charset="2"/>
              <a:buChar char="v"/>
            </a:pPr>
            <a:r>
              <a:rPr lang="en-US" altLang="zh-CN" sz="2400" dirty="0">
                <a:latin typeface="Bell MT" panose="02020503060305020303" pitchFamily="18" charset="77"/>
                <a:cs typeface="Times New Roman" panose="02020603050405020304" pitchFamily="18" charset="0"/>
              </a:rPr>
              <a:t>……</a:t>
            </a:r>
          </a:p>
          <a:p>
            <a:pPr lvl="1"/>
            <a:endParaRPr lang="en-US" altLang="zh-CN" sz="2400" dirty="0">
              <a:latin typeface="Bell MT" panose="02020503060305020303" pitchFamily="18" charset="77"/>
              <a:cs typeface="Times New Roman" panose="02020603050405020304" pitchFamily="18" charset="0"/>
            </a:endParaRPr>
          </a:p>
          <a:p>
            <a:pPr lvl="1"/>
            <a:endParaRPr lang="en-US" altLang="zh-CN" sz="2400" dirty="0">
              <a:latin typeface="Bell MT" panose="02020503060305020303" pitchFamily="18" charset="77"/>
              <a:cs typeface="Times New Roman" panose="02020603050405020304" pitchFamily="18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altLang="zh-CN" sz="2400" dirty="0">
                <a:latin typeface="Bell MT" panose="02020503060305020303" pitchFamily="18" charset="77"/>
                <a:cs typeface="Times New Roman" panose="02020603050405020304" pitchFamily="18" charset="0"/>
              </a:rPr>
              <a:t>Open-domain</a:t>
            </a:r>
            <a:r>
              <a:rPr lang="zh-CN" altLang="en-US" sz="2400" dirty="0">
                <a:latin typeface="Bell MT" panose="02020503060305020303" pitchFamily="18" charset="77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Bell MT" panose="02020503060305020303" pitchFamily="18" charset="77"/>
                <a:cs typeface="Times New Roman" panose="02020603050405020304" pitchFamily="18" charset="0"/>
              </a:rPr>
              <a:t>Dialogue</a:t>
            </a:r>
            <a:r>
              <a:rPr lang="zh-CN" altLang="en-US" sz="2400" dirty="0">
                <a:latin typeface="Bell MT" panose="02020503060305020303" pitchFamily="18" charset="77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Bell MT" panose="02020503060305020303" pitchFamily="18" charset="77"/>
                <a:cs typeface="Times New Roman" panose="02020603050405020304" pitchFamily="18" charset="0"/>
              </a:rPr>
              <a:t>System</a:t>
            </a:r>
            <a:r>
              <a:rPr lang="zh-CN" altLang="en-US" sz="2400" dirty="0">
                <a:latin typeface="Bell MT" panose="02020503060305020303" pitchFamily="18" charset="77"/>
                <a:cs typeface="Times New Roman" panose="02020603050405020304" pitchFamily="18" charset="0"/>
              </a:rPr>
              <a:t> </a:t>
            </a:r>
            <a:r>
              <a:rPr lang="en-US" altLang="zh-CN" sz="2400" b="1" dirty="0">
                <a:latin typeface="Bell MT" panose="02020503060305020303" pitchFamily="18" charset="77"/>
                <a:cs typeface="Times New Roman" panose="02020603050405020304" pitchFamily="18" charset="0"/>
              </a:rPr>
              <a:t>(chatbot)</a:t>
            </a:r>
            <a:endParaRPr lang="en-US" altLang="zh-CN" sz="2400" dirty="0">
              <a:latin typeface="Bell MT" panose="02020503060305020303" pitchFamily="18" charset="77"/>
              <a:cs typeface="Times New Roman" panose="02020603050405020304" pitchFamily="18" charset="0"/>
            </a:endParaRPr>
          </a:p>
          <a:p>
            <a:pPr marL="800100" lvl="1" indent="-342900">
              <a:buFont typeface="Wingdings" pitchFamily="2" charset="2"/>
              <a:buChar char="v"/>
            </a:pPr>
            <a:r>
              <a:rPr lang="en-US" altLang="zh-CN" sz="2000" dirty="0" err="1">
                <a:latin typeface="Bell MT" panose="02020503060305020303" pitchFamily="18" charset="77"/>
                <a:cs typeface="Times New Roman" panose="02020603050405020304" pitchFamily="18" charset="0"/>
              </a:rPr>
              <a:t>Xiaoice</a:t>
            </a:r>
            <a:r>
              <a:rPr lang="zh-CN" altLang="en-US" sz="2000" dirty="0">
                <a:latin typeface="Bell MT" panose="02020503060305020303" pitchFamily="18" charset="77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  <a:cs typeface="Times New Roman" panose="02020603050405020304" pitchFamily="18" charset="0"/>
              </a:rPr>
              <a:t>(</a:t>
            </a:r>
            <a:r>
              <a:rPr lang="en-US" altLang="zh-CN" sz="2000" dirty="0" err="1">
                <a:latin typeface="Bell MT" panose="02020503060305020303" pitchFamily="18" charset="77"/>
                <a:cs typeface="Times New Roman" panose="02020603050405020304" pitchFamily="18" charset="0"/>
              </a:rPr>
              <a:t>Miscrosoft</a:t>
            </a:r>
            <a:r>
              <a:rPr lang="en-US" altLang="zh-CN" sz="2000" dirty="0">
                <a:latin typeface="Bell MT" panose="02020503060305020303" pitchFamily="18" charset="77"/>
                <a:cs typeface="Times New Roman" panose="02020603050405020304" pitchFamily="18" charset="0"/>
              </a:rPr>
              <a:t>)</a:t>
            </a:r>
          </a:p>
          <a:p>
            <a:pPr marL="800100" lvl="1" indent="-342900">
              <a:buFont typeface="Wingdings" pitchFamily="2" charset="2"/>
              <a:buChar char="v"/>
            </a:pPr>
            <a:r>
              <a:rPr lang="en-US" altLang="zh-CN" sz="2000" dirty="0">
                <a:latin typeface="Bell MT" panose="02020503060305020303" pitchFamily="18" charset="77"/>
                <a:cs typeface="Times New Roman" panose="02020603050405020304" pitchFamily="18" charset="0"/>
              </a:rPr>
              <a:t>……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D8002EC1-F078-618D-165E-0AEAFBDF11E8}"/>
              </a:ext>
            </a:extLst>
          </p:cNvPr>
          <p:cNvSpPr/>
          <p:nvPr/>
        </p:nvSpPr>
        <p:spPr>
          <a:xfrm>
            <a:off x="6436446" y="2214611"/>
            <a:ext cx="976596" cy="29429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000" dirty="0">
                <a:solidFill>
                  <a:schemeClr val="tx1"/>
                </a:solidFill>
                <a:latin typeface="Bell MT" panose="02020503060305020303" pitchFamily="18" charset="77"/>
              </a:rPr>
              <a:t>Task-oriented</a:t>
            </a:r>
            <a:endParaRPr lang="en-US" sz="1000" dirty="0">
              <a:solidFill>
                <a:schemeClr val="tx1"/>
              </a:solidFill>
              <a:latin typeface="Bell MT" panose="02020503060305020303" pitchFamily="18" charset="77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E470B3F5-539B-F937-207F-481CDEB66B3C}"/>
              </a:ext>
            </a:extLst>
          </p:cNvPr>
          <p:cNvSpPr/>
          <p:nvPr/>
        </p:nvSpPr>
        <p:spPr>
          <a:xfrm>
            <a:off x="7862131" y="3972870"/>
            <a:ext cx="976596" cy="29429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000" dirty="0">
                <a:solidFill>
                  <a:schemeClr val="tx1"/>
                </a:solidFill>
                <a:latin typeface="Bell MT" panose="02020503060305020303" pitchFamily="18" charset="77"/>
              </a:rPr>
              <a:t>Chit-chat</a:t>
            </a:r>
            <a:endParaRPr lang="en-US" sz="1000" dirty="0">
              <a:solidFill>
                <a:schemeClr val="tx1"/>
              </a:solidFill>
              <a:latin typeface="Bell MT" panose="02020503060305020303" pitchFamily="18" charset="77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CE17E21-2A9C-D24D-F77B-872C83A55821}"/>
              </a:ext>
            </a:extLst>
          </p:cNvPr>
          <p:cNvSpPr/>
          <p:nvPr/>
        </p:nvSpPr>
        <p:spPr>
          <a:xfrm>
            <a:off x="9162249" y="3972870"/>
            <a:ext cx="1419274" cy="29429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000" dirty="0">
                <a:solidFill>
                  <a:schemeClr val="tx1"/>
                </a:solidFill>
                <a:latin typeface="Bell MT" panose="02020503060305020303" pitchFamily="18" charset="77"/>
              </a:rPr>
              <a:t>Knowledge-grounded</a:t>
            </a:r>
            <a:endParaRPr lang="en-US" sz="1000" dirty="0">
              <a:solidFill>
                <a:schemeClr val="tx1"/>
              </a:solidFill>
              <a:latin typeface="Bell MT" panose="02020503060305020303" pitchFamily="18" charset="77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D94A67EC-AEE5-16A4-C0D8-7825B6E478F5}"/>
              </a:ext>
            </a:extLst>
          </p:cNvPr>
          <p:cNvSpPr/>
          <p:nvPr/>
        </p:nvSpPr>
        <p:spPr>
          <a:xfrm>
            <a:off x="8372820" y="4509275"/>
            <a:ext cx="1419274" cy="29429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000" dirty="0">
                <a:solidFill>
                  <a:schemeClr val="tx1"/>
                </a:solidFill>
                <a:latin typeface="Bell MT" panose="02020503060305020303" pitchFamily="18" charset="77"/>
              </a:rPr>
              <a:t>Question-answering</a:t>
            </a:r>
            <a:endParaRPr lang="en-US" sz="1000" dirty="0">
              <a:solidFill>
                <a:schemeClr val="tx1"/>
              </a:solidFill>
              <a:latin typeface="Bell MT" panose="02020503060305020303" pitchFamily="18" charset="77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E6D85C65-5A0E-DC48-58C2-F0F56E453979}"/>
              </a:ext>
            </a:extLst>
          </p:cNvPr>
          <p:cNvSpPr/>
          <p:nvPr/>
        </p:nvSpPr>
        <p:spPr>
          <a:xfrm>
            <a:off x="7580841" y="2214611"/>
            <a:ext cx="1419273" cy="29429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000" dirty="0">
                <a:solidFill>
                  <a:schemeClr val="tx1"/>
                </a:solidFill>
                <a:latin typeface="Bell MT" panose="02020503060305020303" pitchFamily="18" charset="77"/>
              </a:rPr>
              <a:t>Knowledge-grounded</a:t>
            </a:r>
            <a:endParaRPr lang="en-US" sz="1000" dirty="0">
              <a:solidFill>
                <a:schemeClr val="tx1"/>
              </a:solidFill>
              <a:latin typeface="Bell MT" panose="02020503060305020303" pitchFamily="18" charset="77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70C42E76-FEE5-28DE-9F24-92E000B6ABCF}"/>
              </a:ext>
            </a:extLst>
          </p:cNvPr>
          <p:cNvSpPr/>
          <p:nvPr/>
        </p:nvSpPr>
        <p:spPr>
          <a:xfrm>
            <a:off x="9167913" y="2211908"/>
            <a:ext cx="1419273" cy="29429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000" dirty="0">
                <a:solidFill>
                  <a:schemeClr val="tx1"/>
                </a:solidFill>
                <a:latin typeface="Bell MT" panose="02020503060305020303" pitchFamily="18" charset="77"/>
              </a:rPr>
              <a:t>Question-answering</a:t>
            </a:r>
            <a:endParaRPr lang="en-US" sz="1000" dirty="0">
              <a:solidFill>
                <a:schemeClr val="tx1"/>
              </a:solidFill>
              <a:latin typeface="Bell MT" panose="02020503060305020303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379360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48D3D6F-6018-50EC-A85F-7E6E1AF0F188}"/>
              </a:ext>
            </a:extLst>
          </p:cNvPr>
          <p:cNvSpPr txBox="1"/>
          <p:nvPr/>
        </p:nvSpPr>
        <p:spPr>
          <a:xfrm>
            <a:off x="933651" y="991402"/>
            <a:ext cx="1084492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altLang="zh-CN" dirty="0">
                <a:latin typeface="Bell MT" panose="02020503060305020303" pitchFamily="18" charset="77"/>
              </a:rPr>
              <a:t>O-Cue</a:t>
            </a:r>
            <a:r>
              <a:rPr lang="zh-CN" altLang="en-US" dirty="0">
                <a:latin typeface="Bell MT" panose="02020503060305020303" pitchFamily="18" charset="77"/>
              </a:rPr>
              <a:t> </a:t>
            </a:r>
            <a:r>
              <a:rPr lang="en-US" altLang="zh-CN" dirty="0">
                <a:latin typeface="Bell MT" panose="02020503060305020303" pitchFamily="18" charset="77"/>
              </a:rPr>
              <a:t>and</a:t>
            </a:r>
            <a:r>
              <a:rPr lang="zh-CN" altLang="en-US" dirty="0">
                <a:latin typeface="Bell MT" panose="02020503060305020303" pitchFamily="18" charset="77"/>
              </a:rPr>
              <a:t> </a:t>
            </a:r>
            <a:r>
              <a:rPr lang="en-US" altLang="zh-CN" dirty="0">
                <a:latin typeface="Bell MT" panose="02020503060305020303" pitchFamily="18" charset="77"/>
              </a:rPr>
              <a:t>M-Cue</a:t>
            </a:r>
            <a:r>
              <a:rPr lang="zh-CN" altLang="en-US" dirty="0">
                <a:latin typeface="Bell MT" panose="02020503060305020303" pitchFamily="18" charset="77"/>
              </a:rPr>
              <a:t> </a:t>
            </a:r>
            <a:r>
              <a:rPr lang="en-US" altLang="zh-CN" dirty="0">
                <a:latin typeface="Bell MT" panose="02020503060305020303" pitchFamily="18" charset="77"/>
              </a:rPr>
              <a:t>both</a:t>
            </a:r>
            <a:r>
              <a:rPr lang="zh-CN" altLang="en-US" dirty="0">
                <a:latin typeface="Bell MT" panose="02020503060305020303" pitchFamily="18" charset="77"/>
              </a:rPr>
              <a:t> </a:t>
            </a:r>
            <a:r>
              <a:rPr lang="en-US" altLang="zh-CN" dirty="0">
                <a:latin typeface="Bell MT" panose="02020503060305020303" pitchFamily="18" charset="77"/>
              </a:rPr>
              <a:t>are</a:t>
            </a:r>
            <a:r>
              <a:rPr lang="zh-CN" altLang="en-US" dirty="0">
                <a:latin typeface="Bell MT" panose="02020503060305020303" pitchFamily="18" charset="77"/>
              </a:rPr>
              <a:t> </a:t>
            </a:r>
            <a:r>
              <a:rPr lang="en-US" altLang="zh-CN" dirty="0">
                <a:latin typeface="Bell MT" panose="02020503060305020303" pitchFamily="18" charset="77"/>
              </a:rPr>
              <a:t>better</a:t>
            </a:r>
            <a:r>
              <a:rPr lang="zh-CN" altLang="en-US" dirty="0">
                <a:latin typeface="Bell MT" panose="02020503060305020303" pitchFamily="18" charset="77"/>
              </a:rPr>
              <a:t> </a:t>
            </a:r>
            <a:r>
              <a:rPr lang="en-US" altLang="zh-CN" dirty="0">
                <a:latin typeface="Bell MT" panose="02020503060305020303" pitchFamily="18" charset="77"/>
              </a:rPr>
              <a:t>than</a:t>
            </a:r>
            <a:r>
              <a:rPr lang="zh-CN" altLang="en-US" dirty="0">
                <a:latin typeface="Bell MT" panose="02020503060305020303" pitchFamily="18" charset="77"/>
              </a:rPr>
              <a:t> </a:t>
            </a:r>
            <a:r>
              <a:rPr lang="en-US" altLang="zh-CN" dirty="0">
                <a:latin typeface="Bell MT" panose="02020503060305020303" pitchFamily="18" charset="77"/>
              </a:rPr>
              <a:t>Standard</a:t>
            </a:r>
            <a:r>
              <a:rPr lang="zh-CN" altLang="en-US" dirty="0">
                <a:latin typeface="Bell MT" panose="02020503060305020303" pitchFamily="18" charset="77"/>
              </a:rPr>
              <a:t> </a:t>
            </a:r>
            <a:r>
              <a:rPr lang="en-US" altLang="zh-CN" dirty="0">
                <a:latin typeface="Bell MT" panose="02020503060305020303" pitchFamily="18" charset="77"/>
              </a:rPr>
              <a:t>Prompting,</a:t>
            </a:r>
            <a:r>
              <a:rPr lang="zh-CN" altLang="en-US" dirty="0">
                <a:latin typeface="Bell MT" panose="02020503060305020303" pitchFamily="18" charset="77"/>
              </a:rPr>
              <a:t> </a:t>
            </a:r>
            <a:r>
              <a:rPr lang="en-US" altLang="zh-CN" dirty="0">
                <a:latin typeface="Bell MT" panose="02020503060305020303" pitchFamily="18" charset="77"/>
              </a:rPr>
              <a:t>and</a:t>
            </a:r>
            <a:r>
              <a:rPr lang="zh-CN" altLang="en-US" dirty="0">
                <a:latin typeface="Bell MT" panose="02020503060305020303" pitchFamily="18" charset="77"/>
              </a:rPr>
              <a:t> </a:t>
            </a:r>
            <a:r>
              <a:rPr lang="en-US" altLang="zh-CN" dirty="0">
                <a:latin typeface="Bell MT" panose="02020503060305020303" pitchFamily="18" charset="77"/>
              </a:rPr>
              <a:t>M-Cue</a:t>
            </a:r>
            <a:r>
              <a:rPr lang="zh-CN" altLang="en-US" dirty="0">
                <a:latin typeface="Bell MT" panose="02020503060305020303" pitchFamily="18" charset="77"/>
              </a:rPr>
              <a:t> </a:t>
            </a:r>
            <a:r>
              <a:rPr lang="en-US" altLang="zh-CN" dirty="0">
                <a:latin typeface="Bell MT" panose="02020503060305020303" pitchFamily="18" charset="77"/>
              </a:rPr>
              <a:t>is</a:t>
            </a:r>
            <a:r>
              <a:rPr lang="zh-CN" altLang="en-US" dirty="0">
                <a:latin typeface="Bell MT" panose="02020503060305020303" pitchFamily="18" charset="77"/>
              </a:rPr>
              <a:t> </a:t>
            </a:r>
            <a:r>
              <a:rPr lang="en-US" altLang="zh-CN" dirty="0">
                <a:solidFill>
                  <a:srgbClr val="C00000"/>
                </a:solidFill>
                <a:latin typeface="Bell MT" panose="02020503060305020303" pitchFamily="18" charset="77"/>
              </a:rPr>
              <a:t>more</a:t>
            </a:r>
            <a:r>
              <a:rPr lang="zh-CN" altLang="en-US" dirty="0">
                <a:solidFill>
                  <a:srgbClr val="C00000"/>
                </a:solidFill>
                <a:latin typeface="Bell MT" panose="02020503060305020303" pitchFamily="18" charset="77"/>
              </a:rPr>
              <a:t> </a:t>
            </a:r>
            <a:r>
              <a:rPr lang="en-US" altLang="zh-CN" dirty="0">
                <a:solidFill>
                  <a:srgbClr val="C00000"/>
                </a:solidFill>
                <a:latin typeface="Bell MT" panose="02020503060305020303" pitchFamily="18" charset="77"/>
              </a:rPr>
              <a:t>general</a:t>
            </a:r>
            <a:r>
              <a:rPr lang="zh-CN" altLang="en-US" dirty="0">
                <a:solidFill>
                  <a:srgbClr val="C00000"/>
                </a:solidFill>
                <a:latin typeface="Bell MT" panose="02020503060305020303" pitchFamily="18" charset="77"/>
              </a:rPr>
              <a:t> </a:t>
            </a:r>
            <a:r>
              <a:rPr lang="en-US" altLang="zh-CN" dirty="0">
                <a:solidFill>
                  <a:srgbClr val="C00000"/>
                </a:solidFill>
                <a:latin typeface="Bell MT" panose="02020503060305020303" pitchFamily="18" charset="77"/>
              </a:rPr>
              <a:t>and</a:t>
            </a:r>
            <a:r>
              <a:rPr lang="zh-CN" altLang="en-US" dirty="0">
                <a:solidFill>
                  <a:srgbClr val="C00000"/>
                </a:solidFill>
                <a:latin typeface="Bell MT" panose="02020503060305020303" pitchFamily="18" charset="77"/>
              </a:rPr>
              <a:t> </a:t>
            </a:r>
            <a:r>
              <a:rPr lang="en-US" altLang="zh-CN" dirty="0">
                <a:solidFill>
                  <a:srgbClr val="C00000"/>
                </a:solidFill>
                <a:latin typeface="Bell MT" panose="02020503060305020303" pitchFamily="18" charset="77"/>
              </a:rPr>
              <a:t>robust</a:t>
            </a:r>
            <a:endParaRPr lang="en-HK" altLang="zh-CN" dirty="0">
              <a:solidFill>
                <a:srgbClr val="C00000"/>
              </a:solidFill>
              <a:latin typeface="Bell MT" panose="02020503060305020303" pitchFamily="18" charset="77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en-US" altLang="zh-CN" dirty="0">
                <a:latin typeface="Bell MT" panose="02020503060305020303" pitchFamily="18" charset="77"/>
              </a:rPr>
              <a:t>Chinese</a:t>
            </a:r>
            <a:r>
              <a:rPr lang="zh-CN" altLang="en-US" dirty="0">
                <a:latin typeface="Bell MT" panose="02020503060305020303" pitchFamily="18" charset="77"/>
              </a:rPr>
              <a:t> </a:t>
            </a:r>
            <a:r>
              <a:rPr lang="en-US" altLang="zh-CN" dirty="0">
                <a:latin typeface="Bell MT" panose="02020503060305020303" pitchFamily="18" charset="77"/>
              </a:rPr>
              <a:t>LLMs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US" altLang="zh-CN" dirty="0">
                <a:latin typeface="Bell MT" panose="02020503060305020303" pitchFamily="18" charset="77"/>
              </a:rPr>
              <a:t>BELLE</a:t>
            </a:r>
            <a:r>
              <a:rPr lang="zh-CN" altLang="en-US" dirty="0">
                <a:latin typeface="Bell MT" panose="02020503060305020303" pitchFamily="18" charset="77"/>
              </a:rPr>
              <a:t>： </a:t>
            </a:r>
            <a:r>
              <a:rPr lang="en-US" altLang="zh-CN" dirty="0">
                <a:solidFill>
                  <a:srgbClr val="C00000"/>
                </a:solidFill>
                <a:latin typeface="Bell MT" panose="02020503060305020303" pitchFamily="18" charset="77"/>
              </a:rPr>
              <a:t>low</a:t>
            </a:r>
            <a:r>
              <a:rPr lang="zh-CN" altLang="en-US" dirty="0">
                <a:latin typeface="Bell MT" panose="02020503060305020303" pitchFamily="18" charset="77"/>
              </a:rPr>
              <a:t> </a:t>
            </a:r>
            <a:r>
              <a:rPr lang="en-US" altLang="zh-CN" b="1" dirty="0">
                <a:latin typeface="Bell MT" panose="02020503060305020303" pitchFamily="18" charset="77"/>
              </a:rPr>
              <a:t>long-context</a:t>
            </a:r>
            <a:r>
              <a:rPr lang="zh-CN" altLang="en-US" b="1" dirty="0">
                <a:latin typeface="Bell MT" panose="02020503060305020303" pitchFamily="18" charset="77"/>
              </a:rPr>
              <a:t> </a:t>
            </a:r>
            <a:r>
              <a:rPr lang="en-US" altLang="zh-CN" b="1" dirty="0">
                <a:latin typeface="Bell MT" panose="02020503060305020303" pitchFamily="18" charset="77"/>
              </a:rPr>
              <a:t>understanding</a:t>
            </a:r>
            <a:r>
              <a:rPr lang="zh-CN" altLang="en-US" b="1" dirty="0">
                <a:latin typeface="Bell MT" panose="02020503060305020303" pitchFamily="18" charset="77"/>
              </a:rPr>
              <a:t> </a:t>
            </a:r>
            <a:r>
              <a:rPr lang="en-US" altLang="zh-CN" b="1" dirty="0">
                <a:latin typeface="Bell MT" panose="02020503060305020303" pitchFamily="18" charset="77"/>
              </a:rPr>
              <a:t>ability</a:t>
            </a:r>
            <a:r>
              <a:rPr lang="en-US" altLang="zh-CN" dirty="0">
                <a:latin typeface="Bell MT" panose="02020503060305020303" pitchFamily="18" charset="77"/>
              </a:rPr>
              <a:t>;</a:t>
            </a:r>
            <a:r>
              <a:rPr lang="zh-CN" altLang="en-US" dirty="0">
                <a:latin typeface="Bell MT" panose="02020503060305020303" pitchFamily="18" charset="77"/>
              </a:rPr>
              <a:t> </a:t>
            </a:r>
            <a:r>
              <a:rPr lang="en-US" altLang="zh-CN" dirty="0">
                <a:solidFill>
                  <a:srgbClr val="C00000"/>
                </a:solidFill>
                <a:latin typeface="Bell MT" panose="02020503060305020303" pitchFamily="18" charset="77"/>
              </a:rPr>
              <a:t>middle</a:t>
            </a:r>
            <a:r>
              <a:rPr lang="zh-CN" altLang="en-US" dirty="0">
                <a:latin typeface="Bell MT" panose="02020503060305020303" pitchFamily="18" charset="77"/>
              </a:rPr>
              <a:t> </a:t>
            </a:r>
            <a:r>
              <a:rPr lang="en-US" altLang="zh-CN" b="1" dirty="0">
                <a:latin typeface="Bell MT" panose="02020503060305020303" pitchFamily="18" charset="77"/>
              </a:rPr>
              <a:t>instruction-following</a:t>
            </a:r>
            <a:r>
              <a:rPr lang="zh-CN" altLang="en-US" b="1" dirty="0">
                <a:latin typeface="Bell MT" panose="02020503060305020303" pitchFamily="18" charset="77"/>
              </a:rPr>
              <a:t> </a:t>
            </a:r>
            <a:r>
              <a:rPr lang="en-US" altLang="zh-CN" b="1" dirty="0">
                <a:latin typeface="Bell MT" panose="02020503060305020303" pitchFamily="18" charset="77"/>
              </a:rPr>
              <a:t>ability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US" altLang="zh-CN" dirty="0" err="1">
                <a:latin typeface="Bell MT" panose="02020503060305020303" pitchFamily="18" charset="77"/>
              </a:rPr>
              <a:t>ChatGLM</a:t>
            </a:r>
            <a:r>
              <a:rPr lang="en-US" altLang="zh-CN" dirty="0">
                <a:latin typeface="Bell MT" panose="02020503060305020303" pitchFamily="18" charset="77"/>
              </a:rPr>
              <a:t>:</a:t>
            </a:r>
            <a:r>
              <a:rPr lang="zh-CN" altLang="en-US" dirty="0">
                <a:latin typeface="Bell MT" panose="02020503060305020303" pitchFamily="18" charset="77"/>
              </a:rPr>
              <a:t> </a:t>
            </a:r>
            <a:r>
              <a:rPr lang="en-US" altLang="zh-CN" dirty="0">
                <a:solidFill>
                  <a:srgbClr val="C00000"/>
                </a:solidFill>
                <a:latin typeface="Bell MT" panose="02020503060305020303" pitchFamily="18" charset="77"/>
              </a:rPr>
              <a:t>middle</a:t>
            </a:r>
            <a:r>
              <a:rPr lang="zh-CN" altLang="en-US" dirty="0">
                <a:latin typeface="Bell MT" panose="02020503060305020303" pitchFamily="18" charset="77"/>
              </a:rPr>
              <a:t> </a:t>
            </a:r>
            <a:r>
              <a:rPr lang="en-US" altLang="zh-CN" dirty="0">
                <a:latin typeface="Bell MT" panose="02020503060305020303" pitchFamily="18" charset="77"/>
              </a:rPr>
              <a:t>long-context</a:t>
            </a:r>
            <a:r>
              <a:rPr lang="zh-CN" altLang="en-US" dirty="0">
                <a:latin typeface="Bell MT" panose="02020503060305020303" pitchFamily="18" charset="77"/>
              </a:rPr>
              <a:t> </a:t>
            </a:r>
            <a:r>
              <a:rPr lang="en-US" altLang="zh-CN" dirty="0">
                <a:latin typeface="Bell MT" panose="02020503060305020303" pitchFamily="18" charset="77"/>
              </a:rPr>
              <a:t>understanding</a:t>
            </a:r>
            <a:r>
              <a:rPr lang="zh-CN" altLang="en-US" dirty="0">
                <a:latin typeface="Bell MT" panose="02020503060305020303" pitchFamily="18" charset="77"/>
              </a:rPr>
              <a:t> </a:t>
            </a:r>
            <a:r>
              <a:rPr lang="en-US" altLang="zh-CN" dirty="0">
                <a:latin typeface="Bell MT" panose="02020503060305020303" pitchFamily="18" charset="77"/>
              </a:rPr>
              <a:t>ability;</a:t>
            </a:r>
            <a:r>
              <a:rPr lang="zh-CN" altLang="en-US" dirty="0">
                <a:latin typeface="Bell MT" panose="02020503060305020303" pitchFamily="18" charset="77"/>
              </a:rPr>
              <a:t> </a:t>
            </a:r>
            <a:r>
              <a:rPr lang="en-US" altLang="zh-CN" dirty="0">
                <a:solidFill>
                  <a:srgbClr val="C00000"/>
                </a:solidFill>
                <a:latin typeface="Bell MT" panose="02020503060305020303" pitchFamily="18" charset="77"/>
              </a:rPr>
              <a:t>low</a:t>
            </a:r>
            <a:r>
              <a:rPr lang="zh-CN" altLang="en-US" dirty="0">
                <a:latin typeface="Bell MT" panose="02020503060305020303" pitchFamily="18" charset="77"/>
              </a:rPr>
              <a:t> </a:t>
            </a:r>
            <a:r>
              <a:rPr lang="en-US" altLang="zh-CN" dirty="0">
                <a:latin typeface="Bell MT" panose="02020503060305020303" pitchFamily="18" charset="77"/>
              </a:rPr>
              <a:t>instruction-following</a:t>
            </a:r>
            <a:r>
              <a:rPr lang="zh-CN" altLang="en-US" dirty="0">
                <a:latin typeface="Bell MT" panose="02020503060305020303" pitchFamily="18" charset="77"/>
              </a:rPr>
              <a:t> </a:t>
            </a:r>
            <a:r>
              <a:rPr lang="en-US" altLang="zh-CN" dirty="0">
                <a:latin typeface="Bell MT" panose="02020503060305020303" pitchFamily="18" charset="77"/>
              </a:rPr>
              <a:t>ability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US" altLang="zh-CN" dirty="0" err="1">
                <a:latin typeface="Bell MT" panose="02020503060305020303" pitchFamily="18" charset="77"/>
              </a:rPr>
              <a:t>ChatGPT</a:t>
            </a:r>
            <a:r>
              <a:rPr lang="en-US" altLang="zh-CN" dirty="0">
                <a:latin typeface="Bell MT" panose="02020503060305020303" pitchFamily="18" charset="77"/>
              </a:rPr>
              <a:t>:</a:t>
            </a:r>
            <a:r>
              <a:rPr lang="zh-CN" altLang="en-US" dirty="0">
                <a:latin typeface="Bell MT" panose="02020503060305020303" pitchFamily="18" charset="77"/>
              </a:rPr>
              <a:t> </a:t>
            </a:r>
            <a:r>
              <a:rPr lang="en-US" altLang="zh-CN" dirty="0">
                <a:solidFill>
                  <a:srgbClr val="C00000"/>
                </a:solidFill>
                <a:latin typeface="Bell MT" panose="02020503060305020303" pitchFamily="18" charset="77"/>
              </a:rPr>
              <a:t>both</a:t>
            </a:r>
            <a:r>
              <a:rPr lang="zh-CN" altLang="en-US" dirty="0">
                <a:solidFill>
                  <a:srgbClr val="C00000"/>
                </a:solidFill>
                <a:latin typeface="Bell MT" panose="02020503060305020303" pitchFamily="18" charset="77"/>
              </a:rPr>
              <a:t> </a:t>
            </a:r>
            <a:r>
              <a:rPr lang="en-US" altLang="zh-CN" dirty="0">
                <a:solidFill>
                  <a:srgbClr val="C00000"/>
                </a:solidFill>
                <a:latin typeface="Bell MT" panose="02020503060305020303" pitchFamily="18" charset="77"/>
              </a:rPr>
              <a:t>high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altLang="zh-CN" dirty="0">
                <a:latin typeface="Bell MT" panose="02020503060305020303" pitchFamily="18" charset="77"/>
              </a:rPr>
              <a:t>English</a:t>
            </a:r>
            <a:r>
              <a:rPr lang="zh-CN" altLang="en-US" dirty="0">
                <a:latin typeface="Bell MT" panose="02020503060305020303" pitchFamily="18" charset="77"/>
              </a:rPr>
              <a:t> </a:t>
            </a:r>
            <a:r>
              <a:rPr lang="en-US" altLang="zh-CN" dirty="0">
                <a:latin typeface="Bell MT" panose="02020503060305020303" pitchFamily="18" charset="77"/>
              </a:rPr>
              <a:t>LLMs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US" altLang="zh-CN" dirty="0">
                <a:latin typeface="Bell MT" panose="02020503060305020303" pitchFamily="18" charset="77"/>
              </a:rPr>
              <a:t>…….</a:t>
            </a:r>
            <a:endParaRPr lang="en-US" dirty="0">
              <a:latin typeface="Bell MT" panose="02020503060305020303" pitchFamily="18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1533DA-C482-5F67-0E0E-E5E98C6138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1118" y="2627733"/>
            <a:ext cx="4059853" cy="42302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77A87C7-77E1-5F0D-9186-FB3CF27E8D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9785" y="2477064"/>
            <a:ext cx="4079970" cy="432294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080644F-FB6D-6E8D-DB91-6E87085485D3}"/>
              </a:ext>
            </a:extLst>
          </p:cNvPr>
          <p:cNvSpPr txBox="1"/>
          <p:nvPr/>
        </p:nvSpPr>
        <p:spPr>
          <a:xfrm>
            <a:off x="0" y="98701"/>
            <a:ext cx="29823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Wingdings" pitchFamily="2" charset="2"/>
              <a:buChar char="Ø"/>
            </a:pP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Experiment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A purple and yellow shield with a white banner&#10;&#10;Description automatically generated">
            <a:extLst>
              <a:ext uri="{FF2B5EF4-FFF2-40B4-BE49-F238E27FC236}">
                <a16:creationId xmlns:a16="http://schemas.microsoft.com/office/drawing/2014/main" id="{434208D9-404E-C252-94CA-6AA12F4C03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86269" y="67616"/>
            <a:ext cx="762581" cy="601168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13E12B55-AB87-0671-BF65-7169E4B337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4655" y="53592"/>
            <a:ext cx="762582" cy="615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81D2EAE-80D2-817A-24C8-8878BCB8AF82}"/>
              </a:ext>
            </a:extLst>
          </p:cNvPr>
          <p:cNvCxnSpPr>
            <a:cxnSpLocks/>
          </p:cNvCxnSpPr>
          <p:nvPr/>
        </p:nvCxnSpPr>
        <p:spPr>
          <a:xfrm>
            <a:off x="0" y="776306"/>
            <a:ext cx="12192000" cy="0"/>
          </a:xfrm>
          <a:prstGeom prst="line">
            <a:avLst/>
          </a:prstGeom>
          <a:ln w="254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5479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080644F-FB6D-6E8D-DB91-6E87085485D3}"/>
              </a:ext>
            </a:extLst>
          </p:cNvPr>
          <p:cNvSpPr txBox="1"/>
          <p:nvPr/>
        </p:nvSpPr>
        <p:spPr>
          <a:xfrm>
            <a:off x="0" y="98701"/>
            <a:ext cx="54301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Wingdings" pitchFamily="2" charset="2"/>
              <a:buChar char="Ø"/>
            </a:pP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Discussion</a:t>
            </a:r>
            <a:r>
              <a:rPr lang="zh-CN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&amp;</a:t>
            </a:r>
            <a:r>
              <a:rPr lang="zh-CN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Future</a:t>
            </a:r>
            <a:r>
              <a:rPr lang="zh-CN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Work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A purple and yellow shield with a white banner&#10;&#10;Description automatically generated">
            <a:extLst>
              <a:ext uri="{FF2B5EF4-FFF2-40B4-BE49-F238E27FC236}">
                <a16:creationId xmlns:a16="http://schemas.microsoft.com/office/drawing/2014/main" id="{434208D9-404E-C252-94CA-6AA12F4C03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6269" y="67616"/>
            <a:ext cx="762581" cy="601168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13E12B55-AB87-0671-BF65-7169E4B337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4655" y="53592"/>
            <a:ext cx="762582" cy="615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81D2EAE-80D2-817A-24C8-8878BCB8AF82}"/>
              </a:ext>
            </a:extLst>
          </p:cNvPr>
          <p:cNvCxnSpPr>
            <a:cxnSpLocks/>
          </p:cNvCxnSpPr>
          <p:nvPr/>
        </p:nvCxnSpPr>
        <p:spPr>
          <a:xfrm>
            <a:off x="0" y="776306"/>
            <a:ext cx="12192000" cy="0"/>
          </a:xfrm>
          <a:prstGeom prst="line">
            <a:avLst/>
          </a:prstGeom>
          <a:ln w="254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EB2DA8D8-461E-69FD-3E42-B346953B64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139" y="1896435"/>
            <a:ext cx="5990191" cy="286182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AD2FEF3-2A36-1CED-0352-676410CBDBA1}"/>
              </a:ext>
            </a:extLst>
          </p:cNvPr>
          <p:cNvSpPr txBox="1"/>
          <p:nvPr/>
        </p:nvSpPr>
        <p:spPr>
          <a:xfrm>
            <a:off x="6635003" y="2034685"/>
            <a:ext cx="5556997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ü"/>
            </a:pPr>
            <a:r>
              <a:rPr lang="en-US" altLang="zh-CN" sz="1800" b="1" dirty="0">
                <a:solidFill>
                  <a:schemeClr val="accent2"/>
                </a:solidFill>
                <a:latin typeface="Bell MT" panose="02020503060305020303" pitchFamily="18" charset="77"/>
              </a:rPr>
              <a:t>Path</a:t>
            </a:r>
            <a:r>
              <a:rPr lang="zh-CN" altLang="en-US" sz="1800" b="1" dirty="0">
                <a:solidFill>
                  <a:schemeClr val="accent2"/>
                </a:solidFill>
                <a:latin typeface="Bell MT" panose="02020503060305020303" pitchFamily="18" charset="77"/>
              </a:rPr>
              <a:t> </a:t>
            </a:r>
            <a:r>
              <a:rPr lang="en-US" altLang="zh-CN" sz="1800" b="1" dirty="0">
                <a:solidFill>
                  <a:schemeClr val="accent2"/>
                </a:solidFill>
                <a:latin typeface="Bell MT" panose="02020503060305020303" pitchFamily="18" charset="77"/>
              </a:rPr>
              <a:t>1</a:t>
            </a:r>
            <a:r>
              <a:rPr lang="zh-CN" altLang="en-US" sz="1800" b="1" dirty="0">
                <a:solidFill>
                  <a:schemeClr val="accent2"/>
                </a:solidFill>
                <a:latin typeface="Bell MT" panose="02020503060305020303" pitchFamily="18" charset="77"/>
              </a:rPr>
              <a:t> </a:t>
            </a:r>
            <a:r>
              <a:rPr lang="en-US" altLang="zh-CN" sz="1800" b="1" dirty="0">
                <a:solidFill>
                  <a:schemeClr val="accent2"/>
                </a:solidFill>
                <a:latin typeface="Bell MT" panose="02020503060305020303" pitchFamily="18" charset="77"/>
              </a:rPr>
              <a:t>(orange):</a:t>
            </a:r>
            <a:r>
              <a:rPr lang="zh-CN" altLang="en-US" sz="1800" b="1" dirty="0">
                <a:solidFill>
                  <a:schemeClr val="accent2"/>
                </a:solidFill>
                <a:latin typeface="Bell MT" panose="02020503060305020303" pitchFamily="18" charset="77"/>
              </a:rPr>
              <a:t> </a:t>
            </a:r>
            <a:r>
              <a:rPr lang="en-US" altLang="zh-CN" sz="1800" dirty="0">
                <a:latin typeface="Bell MT" panose="02020503060305020303" pitchFamily="18" charset="77"/>
              </a:rPr>
              <a:t>Directly</a:t>
            </a:r>
            <a:r>
              <a:rPr lang="zh-CN" altLang="en-US" sz="1800" dirty="0">
                <a:latin typeface="Bell MT" panose="02020503060305020303" pitchFamily="18" charset="77"/>
              </a:rPr>
              <a:t> </a:t>
            </a:r>
            <a:r>
              <a:rPr lang="en-US" altLang="zh-CN" sz="1800" dirty="0">
                <a:latin typeface="Bell MT" panose="02020503060305020303" pitchFamily="18" charset="77"/>
              </a:rPr>
              <a:t>extend</a:t>
            </a:r>
            <a:r>
              <a:rPr lang="zh-CN" altLang="en-US" sz="1800" dirty="0">
                <a:latin typeface="Bell MT" panose="02020503060305020303" pitchFamily="18" charset="77"/>
              </a:rPr>
              <a:t> </a:t>
            </a:r>
            <a:r>
              <a:rPr lang="en-US" altLang="zh-CN" sz="1800" dirty="0">
                <a:latin typeface="Bell MT" panose="02020503060305020303" pitchFamily="18" charset="77"/>
              </a:rPr>
              <a:t>the</a:t>
            </a:r>
            <a:r>
              <a:rPr lang="zh-CN" altLang="en-US" sz="1800" dirty="0">
                <a:latin typeface="Bell MT" panose="02020503060305020303" pitchFamily="18" charset="77"/>
              </a:rPr>
              <a:t> </a:t>
            </a:r>
            <a:r>
              <a:rPr lang="en-US" altLang="zh-CN" sz="1800" dirty="0">
                <a:latin typeface="Bell MT" panose="02020503060305020303" pitchFamily="18" charset="77"/>
              </a:rPr>
              <a:t>capability of</a:t>
            </a:r>
            <a:r>
              <a:rPr lang="zh-CN" altLang="en-US" sz="1800" dirty="0">
                <a:latin typeface="Bell MT" panose="02020503060305020303" pitchFamily="18" charset="77"/>
              </a:rPr>
              <a:t> </a:t>
            </a:r>
            <a:r>
              <a:rPr lang="en-US" altLang="zh-CN" sz="1800" dirty="0" err="1">
                <a:latin typeface="Bell MT" panose="02020503060305020303" pitchFamily="18" charset="77"/>
              </a:rPr>
              <a:t>ChatGPT</a:t>
            </a:r>
            <a:r>
              <a:rPr lang="en-US" altLang="zh-CN" sz="1800" dirty="0">
                <a:latin typeface="Bell MT" panose="02020503060305020303" pitchFamily="18" charset="77"/>
              </a:rPr>
              <a:t>.</a:t>
            </a:r>
            <a:r>
              <a:rPr lang="zh-CN" altLang="en-US" sz="1800" b="1" dirty="0">
                <a:solidFill>
                  <a:schemeClr val="accent2"/>
                </a:solidFill>
                <a:latin typeface="Bell MT" panose="02020503060305020303" pitchFamily="18" charset="77"/>
              </a:rPr>
              <a:t>        </a:t>
            </a:r>
            <a:r>
              <a:rPr lang="en-US" altLang="zh-CN" sz="1800" b="1" dirty="0">
                <a:solidFill>
                  <a:schemeClr val="accent2"/>
                </a:solidFill>
                <a:latin typeface="Bell MT" panose="02020503060305020303" pitchFamily="18" charset="77"/>
              </a:rPr>
              <a:t>GPT-4,</a:t>
            </a:r>
            <a:r>
              <a:rPr lang="zh-CN" altLang="en-US" sz="1800" b="1" dirty="0">
                <a:solidFill>
                  <a:schemeClr val="accent2"/>
                </a:solidFill>
                <a:latin typeface="Bell MT" panose="02020503060305020303" pitchFamily="18" charset="77"/>
              </a:rPr>
              <a:t> </a:t>
            </a:r>
            <a:r>
              <a:rPr lang="en-US" altLang="zh-CN" sz="1800" b="1" dirty="0">
                <a:solidFill>
                  <a:schemeClr val="accent2"/>
                </a:solidFill>
                <a:latin typeface="Bell MT" panose="02020503060305020303" pitchFamily="18" charset="77"/>
              </a:rPr>
              <a:t>Claude,</a:t>
            </a:r>
            <a:r>
              <a:rPr lang="zh-CN" altLang="en-US" sz="1800" b="1" dirty="0">
                <a:solidFill>
                  <a:schemeClr val="accent2"/>
                </a:solidFill>
                <a:latin typeface="Bell MT" panose="02020503060305020303" pitchFamily="18" charset="77"/>
              </a:rPr>
              <a:t> </a:t>
            </a:r>
            <a:r>
              <a:rPr lang="en-US" altLang="zh-CN" sz="1800" b="1" dirty="0">
                <a:solidFill>
                  <a:schemeClr val="accent2"/>
                </a:solidFill>
                <a:latin typeface="Bell MT" panose="02020503060305020303" pitchFamily="18" charset="77"/>
              </a:rPr>
              <a:t>Bard,</a:t>
            </a:r>
            <a:r>
              <a:rPr lang="zh-CN" altLang="en-US" sz="1800" b="1" dirty="0">
                <a:solidFill>
                  <a:schemeClr val="accent2"/>
                </a:solidFill>
                <a:latin typeface="Bell MT" panose="02020503060305020303" pitchFamily="18" charset="77"/>
              </a:rPr>
              <a:t> </a:t>
            </a:r>
            <a:r>
              <a:rPr lang="en-US" altLang="zh-CN" sz="1800" b="1" dirty="0">
                <a:solidFill>
                  <a:schemeClr val="accent2"/>
                </a:solidFill>
                <a:latin typeface="Bell MT" panose="02020503060305020303" pitchFamily="18" charset="77"/>
              </a:rPr>
              <a:t>……</a:t>
            </a:r>
            <a:endParaRPr lang="en-HK" altLang="zh-CN" sz="1800" b="1" dirty="0">
              <a:solidFill>
                <a:schemeClr val="accent2"/>
              </a:solidFill>
              <a:latin typeface="Bell MT" panose="02020503060305020303" pitchFamily="18" charset="77"/>
            </a:endParaRPr>
          </a:p>
          <a:p>
            <a:pPr marL="457200" indent="-457200">
              <a:buFont typeface="Wingdings" pitchFamily="2" charset="2"/>
              <a:buChar char="ü"/>
            </a:pPr>
            <a:endParaRPr lang="en-HK" altLang="zh-CN" sz="1800" b="1" dirty="0">
              <a:latin typeface="Bell MT" panose="02020503060305020303" pitchFamily="18" charset="77"/>
            </a:endParaRPr>
          </a:p>
          <a:p>
            <a:pPr marL="457200" indent="-457200">
              <a:buFont typeface="Wingdings" pitchFamily="2" charset="2"/>
              <a:buChar char="ü"/>
            </a:pPr>
            <a:r>
              <a:rPr lang="en-US" altLang="zh-CN" sz="1800" b="1" dirty="0">
                <a:solidFill>
                  <a:schemeClr val="accent6"/>
                </a:solidFill>
                <a:latin typeface="Bell MT" panose="02020503060305020303" pitchFamily="18" charset="77"/>
              </a:rPr>
              <a:t>Path</a:t>
            </a:r>
            <a:r>
              <a:rPr lang="zh-CN" altLang="en-US" sz="1800" b="1" dirty="0">
                <a:solidFill>
                  <a:schemeClr val="accent6"/>
                </a:solidFill>
                <a:latin typeface="Bell MT" panose="02020503060305020303" pitchFamily="18" charset="77"/>
              </a:rPr>
              <a:t> </a:t>
            </a:r>
            <a:r>
              <a:rPr lang="en-US" altLang="zh-CN" sz="1800" b="1" dirty="0">
                <a:solidFill>
                  <a:schemeClr val="accent6"/>
                </a:solidFill>
                <a:latin typeface="Bell MT" panose="02020503060305020303" pitchFamily="18" charset="77"/>
              </a:rPr>
              <a:t>2</a:t>
            </a:r>
            <a:r>
              <a:rPr lang="zh-CN" altLang="en-US" sz="1800" b="1" dirty="0">
                <a:solidFill>
                  <a:schemeClr val="accent6"/>
                </a:solidFill>
                <a:latin typeface="Bell MT" panose="02020503060305020303" pitchFamily="18" charset="77"/>
              </a:rPr>
              <a:t> </a:t>
            </a:r>
            <a:r>
              <a:rPr lang="en-US" altLang="zh-CN" sz="1800" b="1" dirty="0">
                <a:solidFill>
                  <a:schemeClr val="accent6"/>
                </a:solidFill>
                <a:latin typeface="Bell MT" panose="02020503060305020303" pitchFamily="18" charset="77"/>
              </a:rPr>
              <a:t>(green):</a:t>
            </a:r>
            <a:r>
              <a:rPr lang="zh-CN" altLang="en-US" sz="1800" b="1" dirty="0">
                <a:solidFill>
                  <a:schemeClr val="accent6"/>
                </a:solidFill>
                <a:latin typeface="Bell MT" panose="02020503060305020303" pitchFamily="18" charset="77"/>
              </a:rPr>
              <a:t> </a:t>
            </a:r>
            <a:r>
              <a:rPr lang="en-US" altLang="zh-CN" sz="1800" dirty="0">
                <a:latin typeface="Bell MT" panose="02020503060305020303" pitchFamily="18" charset="77"/>
              </a:rPr>
              <a:t>Continually train</a:t>
            </a:r>
            <a:r>
              <a:rPr lang="zh-CN" altLang="en-US" sz="1800" dirty="0">
                <a:latin typeface="Bell MT" panose="02020503060305020303" pitchFamily="18" charset="77"/>
              </a:rPr>
              <a:t> </a:t>
            </a:r>
            <a:r>
              <a:rPr lang="en-US" altLang="zh-CN" sz="1800" dirty="0">
                <a:latin typeface="Bell MT" panose="02020503060305020303" pitchFamily="18" charset="77"/>
              </a:rPr>
              <a:t>current</a:t>
            </a:r>
            <a:r>
              <a:rPr lang="zh-CN" altLang="en-US" sz="1800" dirty="0">
                <a:latin typeface="Bell MT" panose="02020503060305020303" pitchFamily="18" charset="77"/>
              </a:rPr>
              <a:t> </a:t>
            </a:r>
            <a:r>
              <a:rPr lang="en-US" altLang="zh-CN" sz="1800" dirty="0">
                <a:latin typeface="Bell MT" panose="02020503060305020303" pitchFamily="18" charset="77"/>
              </a:rPr>
              <a:t>Chinese</a:t>
            </a:r>
            <a:r>
              <a:rPr lang="zh-CN" altLang="en-US" sz="1800" dirty="0">
                <a:latin typeface="Bell MT" panose="02020503060305020303" pitchFamily="18" charset="77"/>
              </a:rPr>
              <a:t> </a:t>
            </a:r>
            <a:r>
              <a:rPr lang="en-US" altLang="zh-CN" sz="1800" dirty="0">
                <a:latin typeface="Bell MT" panose="02020503060305020303" pitchFamily="18" charset="77"/>
              </a:rPr>
              <a:t>LLMs</a:t>
            </a:r>
            <a:r>
              <a:rPr lang="zh-CN" altLang="en-US" sz="1800" dirty="0">
                <a:latin typeface="Bell MT" panose="02020503060305020303" pitchFamily="18" charset="77"/>
              </a:rPr>
              <a:t> </a:t>
            </a:r>
            <a:r>
              <a:rPr lang="en-US" altLang="zh-CN" sz="1800" dirty="0">
                <a:latin typeface="Bell MT" panose="02020503060305020303" pitchFamily="18" charset="77"/>
              </a:rPr>
              <a:t>on</a:t>
            </a:r>
            <a:r>
              <a:rPr lang="zh-CN" altLang="en-US" sz="1800" dirty="0">
                <a:latin typeface="Bell MT" panose="02020503060305020303" pitchFamily="18" charset="77"/>
              </a:rPr>
              <a:t> </a:t>
            </a:r>
            <a:r>
              <a:rPr lang="en-US" altLang="zh-CN" sz="1800" dirty="0">
                <a:latin typeface="Bell MT" panose="02020503060305020303" pitchFamily="18" charset="77"/>
              </a:rPr>
              <a:t>more</a:t>
            </a:r>
            <a:r>
              <a:rPr lang="zh-CN" altLang="en-US" sz="1800" dirty="0">
                <a:latin typeface="Bell MT" panose="02020503060305020303" pitchFamily="18" charset="77"/>
              </a:rPr>
              <a:t> </a:t>
            </a:r>
            <a:r>
              <a:rPr lang="en-US" altLang="zh-CN" sz="1800" dirty="0">
                <a:latin typeface="Bell MT" panose="02020503060305020303" pitchFamily="18" charset="77"/>
              </a:rPr>
              <a:t>multi-lingual</a:t>
            </a:r>
            <a:r>
              <a:rPr lang="zh-CN" altLang="en-US" sz="1800" dirty="0">
                <a:latin typeface="Bell MT" panose="02020503060305020303" pitchFamily="18" charset="77"/>
              </a:rPr>
              <a:t> </a:t>
            </a:r>
            <a:r>
              <a:rPr lang="en-US" altLang="zh-CN" sz="1800" dirty="0">
                <a:latin typeface="Bell MT" panose="02020503060305020303" pitchFamily="18" charset="77"/>
              </a:rPr>
              <a:t>corpus.</a:t>
            </a:r>
          </a:p>
          <a:p>
            <a:pPr marL="457200" indent="-457200">
              <a:buFont typeface="Wingdings" pitchFamily="2" charset="2"/>
              <a:buChar char="ü"/>
            </a:pPr>
            <a:endParaRPr lang="en-US" sz="1800" b="1" dirty="0">
              <a:latin typeface="Bell MT" panose="02020503060305020303" pitchFamily="18" charset="77"/>
            </a:endParaRPr>
          </a:p>
          <a:p>
            <a:pPr marL="457200" indent="-457200">
              <a:buFont typeface="Wingdings" pitchFamily="2" charset="2"/>
              <a:buChar char="ü"/>
            </a:pPr>
            <a:r>
              <a:rPr lang="en-US" altLang="zh-CN" sz="1800" b="1" dirty="0">
                <a:solidFill>
                  <a:schemeClr val="accent1"/>
                </a:solidFill>
                <a:latin typeface="Bell MT" panose="02020503060305020303" pitchFamily="18" charset="77"/>
              </a:rPr>
              <a:t>Path</a:t>
            </a:r>
            <a:r>
              <a:rPr lang="zh-CN" altLang="en-US" sz="1800" b="1" dirty="0">
                <a:solidFill>
                  <a:schemeClr val="accent1"/>
                </a:solidFill>
                <a:latin typeface="Bell MT" panose="02020503060305020303" pitchFamily="18" charset="77"/>
              </a:rPr>
              <a:t> </a:t>
            </a:r>
            <a:r>
              <a:rPr lang="en-US" altLang="zh-CN" sz="1800" b="1" dirty="0">
                <a:solidFill>
                  <a:schemeClr val="accent1"/>
                </a:solidFill>
                <a:latin typeface="Bell MT" panose="02020503060305020303" pitchFamily="18" charset="77"/>
              </a:rPr>
              <a:t>3</a:t>
            </a:r>
            <a:r>
              <a:rPr lang="zh-CN" altLang="en-US" sz="1800" b="1" dirty="0">
                <a:solidFill>
                  <a:schemeClr val="accent1"/>
                </a:solidFill>
                <a:latin typeface="Bell MT" panose="02020503060305020303" pitchFamily="18" charset="77"/>
              </a:rPr>
              <a:t> </a:t>
            </a:r>
            <a:r>
              <a:rPr lang="en-US" altLang="zh-CN" sz="1800" b="1" dirty="0">
                <a:solidFill>
                  <a:schemeClr val="accent1"/>
                </a:solidFill>
                <a:latin typeface="Bell MT" panose="02020503060305020303" pitchFamily="18" charset="77"/>
              </a:rPr>
              <a:t>(blue):</a:t>
            </a:r>
            <a:r>
              <a:rPr lang="zh-CN" altLang="en-US" sz="1800" b="1" dirty="0">
                <a:solidFill>
                  <a:schemeClr val="accent1"/>
                </a:solidFill>
                <a:latin typeface="Bell MT" panose="02020503060305020303" pitchFamily="18" charset="77"/>
              </a:rPr>
              <a:t> </a:t>
            </a:r>
            <a:r>
              <a:rPr lang="en-US" altLang="zh-CN" sz="1800" dirty="0">
                <a:latin typeface="Bell MT" panose="02020503060305020303" pitchFamily="18" charset="77"/>
              </a:rPr>
              <a:t>Continually train</a:t>
            </a:r>
            <a:r>
              <a:rPr lang="zh-CN" altLang="en-US" sz="1800" dirty="0">
                <a:latin typeface="Bell MT" panose="02020503060305020303" pitchFamily="18" charset="77"/>
              </a:rPr>
              <a:t> </a:t>
            </a:r>
            <a:r>
              <a:rPr lang="en-US" altLang="zh-CN" sz="1800" dirty="0">
                <a:latin typeface="Bell MT" panose="02020503060305020303" pitchFamily="18" charset="77"/>
              </a:rPr>
              <a:t>current</a:t>
            </a:r>
            <a:r>
              <a:rPr lang="zh-CN" altLang="en-US" sz="1800" dirty="0">
                <a:latin typeface="Bell MT" panose="02020503060305020303" pitchFamily="18" charset="77"/>
              </a:rPr>
              <a:t> </a:t>
            </a:r>
            <a:r>
              <a:rPr lang="en-US" altLang="zh-CN" sz="1800" dirty="0">
                <a:latin typeface="Bell MT" panose="02020503060305020303" pitchFamily="18" charset="77"/>
              </a:rPr>
              <a:t>English</a:t>
            </a:r>
            <a:r>
              <a:rPr lang="zh-CN" altLang="en-US" sz="1800" dirty="0">
                <a:latin typeface="Bell MT" panose="02020503060305020303" pitchFamily="18" charset="77"/>
              </a:rPr>
              <a:t> </a:t>
            </a:r>
            <a:r>
              <a:rPr lang="en-US" altLang="zh-CN" sz="1800" dirty="0">
                <a:latin typeface="Bell MT" panose="02020503060305020303" pitchFamily="18" charset="77"/>
              </a:rPr>
              <a:t>LLMs</a:t>
            </a:r>
            <a:r>
              <a:rPr lang="zh-CN" altLang="en-US" sz="1800" dirty="0">
                <a:latin typeface="Bell MT" panose="02020503060305020303" pitchFamily="18" charset="77"/>
              </a:rPr>
              <a:t> </a:t>
            </a:r>
            <a:r>
              <a:rPr lang="en-US" altLang="zh-CN" sz="1800" dirty="0">
                <a:latin typeface="Bell MT" panose="02020503060305020303" pitchFamily="18" charset="77"/>
              </a:rPr>
              <a:t>on</a:t>
            </a:r>
            <a:r>
              <a:rPr lang="zh-CN" altLang="en-US" sz="1800" dirty="0">
                <a:latin typeface="Bell MT" panose="02020503060305020303" pitchFamily="18" charset="77"/>
              </a:rPr>
              <a:t> </a:t>
            </a:r>
            <a:r>
              <a:rPr lang="en-US" altLang="zh-CN" sz="1800" dirty="0">
                <a:latin typeface="Bell MT" panose="02020503060305020303" pitchFamily="18" charset="77"/>
              </a:rPr>
              <a:t>more</a:t>
            </a:r>
            <a:r>
              <a:rPr lang="zh-CN" altLang="en-US" sz="1800" dirty="0">
                <a:latin typeface="Bell MT" panose="02020503060305020303" pitchFamily="18" charset="77"/>
              </a:rPr>
              <a:t> </a:t>
            </a:r>
            <a:r>
              <a:rPr lang="en-US" altLang="zh-CN" sz="1800" dirty="0">
                <a:latin typeface="Bell MT" panose="02020503060305020303" pitchFamily="18" charset="77"/>
              </a:rPr>
              <a:t>multi-lingual</a:t>
            </a:r>
            <a:r>
              <a:rPr lang="zh-CN" altLang="en-US" sz="1800" dirty="0">
                <a:latin typeface="Bell MT" panose="02020503060305020303" pitchFamily="18" charset="77"/>
              </a:rPr>
              <a:t> </a:t>
            </a:r>
            <a:r>
              <a:rPr lang="en-US" altLang="zh-CN" sz="1800" dirty="0">
                <a:latin typeface="Bell MT" panose="02020503060305020303" pitchFamily="18" charset="77"/>
              </a:rPr>
              <a:t>corpus.</a:t>
            </a:r>
            <a:r>
              <a:rPr lang="zh-CN" altLang="en-US" sz="1800" dirty="0">
                <a:latin typeface="Bell MT" panose="02020503060305020303" pitchFamily="18" charset="77"/>
              </a:rPr>
              <a:t>  </a:t>
            </a:r>
            <a:r>
              <a:rPr lang="zh-CN" altLang="en-US" sz="1800" dirty="0">
                <a:solidFill>
                  <a:schemeClr val="accent1"/>
                </a:solidFill>
                <a:latin typeface="Bell MT" panose="02020503060305020303" pitchFamily="18" charset="77"/>
              </a:rPr>
              <a:t> </a:t>
            </a:r>
            <a:r>
              <a:rPr lang="en-US" altLang="zh-CN" sz="1800" b="1" dirty="0">
                <a:solidFill>
                  <a:schemeClr val="accent1"/>
                </a:solidFill>
                <a:latin typeface="Bell MT" panose="02020503060305020303" pitchFamily="18" charset="77"/>
              </a:rPr>
              <a:t>Chinese-</a:t>
            </a:r>
            <a:r>
              <a:rPr lang="en-US" altLang="zh-CN" sz="1800" b="1" dirty="0" err="1">
                <a:solidFill>
                  <a:schemeClr val="accent1"/>
                </a:solidFill>
                <a:latin typeface="Bell MT" panose="02020503060305020303" pitchFamily="18" charset="77"/>
              </a:rPr>
              <a:t>LLaMA</a:t>
            </a:r>
            <a:r>
              <a:rPr lang="en-US" altLang="zh-CN" sz="1800" b="1" dirty="0">
                <a:solidFill>
                  <a:schemeClr val="accent1"/>
                </a:solidFill>
                <a:latin typeface="Bell MT" panose="02020503060305020303" pitchFamily="18" charset="77"/>
              </a:rPr>
              <a:t>,</a:t>
            </a:r>
            <a:r>
              <a:rPr lang="zh-CN" altLang="en-US" sz="1800" b="1" dirty="0">
                <a:solidFill>
                  <a:schemeClr val="accent1"/>
                </a:solidFill>
                <a:latin typeface="Bell MT" panose="02020503060305020303" pitchFamily="18" charset="77"/>
              </a:rPr>
              <a:t> </a:t>
            </a:r>
            <a:r>
              <a:rPr lang="en-US" altLang="zh-CN" sz="1800" b="1" dirty="0">
                <a:solidFill>
                  <a:schemeClr val="accent1"/>
                </a:solidFill>
                <a:latin typeface="Bell MT" panose="02020503060305020303" pitchFamily="18" charset="77"/>
              </a:rPr>
              <a:t>Chinese-Vicuna,</a:t>
            </a:r>
            <a:r>
              <a:rPr lang="zh-CN" altLang="en-US" sz="1800" b="1" dirty="0">
                <a:solidFill>
                  <a:schemeClr val="accent1"/>
                </a:solidFill>
                <a:latin typeface="Bell MT" panose="02020503060305020303" pitchFamily="18" charset="77"/>
              </a:rPr>
              <a:t> </a:t>
            </a:r>
            <a:r>
              <a:rPr lang="en-US" altLang="zh-CN" sz="1800" b="1" dirty="0">
                <a:solidFill>
                  <a:schemeClr val="accent1"/>
                </a:solidFill>
                <a:latin typeface="Bell MT" panose="02020503060305020303" pitchFamily="18" charset="77"/>
              </a:rPr>
              <a:t>…..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06449B1-F4BA-EB8A-D8B3-FB1D36E394B8}"/>
              </a:ext>
            </a:extLst>
          </p:cNvPr>
          <p:cNvSpPr txBox="1"/>
          <p:nvPr/>
        </p:nvSpPr>
        <p:spPr>
          <a:xfrm>
            <a:off x="3046880" y="5190129"/>
            <a:ext cx="60982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1" dirty="0">
                <a:solidFill>
                  <a:srgbClr val="C00000"/>
                </a:solidFill>
                <a:latin typeface="Bell MT" panose="02020503060305020303" pitchFamily="18" charset="77"/>
              </a:rPr>
              <a:t>More</a:t>
            </a:r>
            <a:r>
              <a:rPr lang="zh-CN" altLang="en-US" sz="1800" b="1" dirty="0">
                <a:solidFill>
                  <a:srgbClr val="C00000"/>
                </a:solidFill>
                <a:latin typeface="Bell MT" panose="02020503060305020303" pitchFamily="18" charset="77"/>
              </a:rPr>
              <a:t> </a:t>
            </a:r>
            <a:r>
              <a:rPr lang="en-US" altLang="zh-CN" sz="1800" b="1" dirty="0">
                <a:solidFill>
                  <a:srgbClr val="C00000"/>
                </a:solidFill>
                <a:latin typeface="Bell MT" panose="02020503060305020303" pitchFamily="18" charset="77"/>
              </a:rPr>
              <a:t>analysis,</a:t>
            </a:r>
            <a:r>
              <a:rPr lang="zh-CN" altLang="en-US" sz="1800" b="1" dirty="0">
                <a:solidFill>
                  <a:srgbClr val="C00000"/>
                </a:solidFill>
                <a:latin typeface="Bell MT" panose="02020503060305020303" pitchFamily="18" charset="77"/>
              </a:rPr>
              <a:t> </a:t>
            </a:r>
            <a:r>
              <a:rPr lang="en-US" altLang="zh-CN" sz="1800" b="1" dirty="0">
                <a:solidFill>
                  <a:srgbClr val="C00000"/>
                </a:solidFill>
                <a:latin typeface="Bell MT" panose="02020503060305020303" pitchFamily="18" charset="77"/>
              </a:rPr>
              <a:t>case</a:t>
            </a:r>
            <a:r>
              <a:rPr lang="zh-CN" altLang="en-US" sz="1800" b="1" dirty="0">
                <a:solidFill>
                  <a:srgbClr val="C00000"/>
                </a:solidFill>
                <a:latin typeface="Bell MT" panose="02020503060305020303" pitchFamily="18" charset="77"/>
              </a:rPr>
              <a:t> </a:t>
            </a:r>
            <a:r>
              <a:rPr lang="en-US" altLang="zh-CN" sz="1800" b="1" dirty="0">
                <a:solidFill>
                  <a:srgbClr val="C00000"/>
                </a:solidFill>
                <a:latin typeface="Bell MT" panose="02020503060305020303" pitchFamily="18" charset="77"/>
              </a:rPr>
              <a:t>studies</a:t>
            </a:r>
            <a:r>
              <a:rPr lang="zh-CN" altLang="en-US" sz="1800" b="1" dirty="0">
                <a:solidFill>
                  <a:srgbClr val="C00000"/>
                </a:solidFill>
                <a:latin typeface="Bell MT" panose="02020503060305020303" pitchFamily="18" charset="77"/>
              </a:rPr>
              <a:t> </a:t>
            </a:r>
            <a:r>
              <a:rPr lang="en-US" altLang="zh-CN" sz="1800" b="1" dirty="0">
                <a:solidFill>
                  <a:srgbClr val="C00000"/>
                </a:solidFill>
                <a:latin typeface="Bell MT" panose="02020503060305020303" pitchFamily="18" charset="77"/>
              </a:rPr>
              <a:t>can</a:t>
            </a:r>
            <a:r>
              <a:rPr lang="zh-CN" altLang="en-US" sz="1800" b="1" dirty="0">
                <a:solidFill>
                  <a:srgbClr val="C00000"/>
                </a:solidFill>
                <a:latin typeface="Bell MT" panose="02020503060305020303" pitchFamily="18" charset="77"/>
              </a:rPr>
              <a:t> </a:t>
            </a:r>
            <a:r>
              <a:rPr lang="en-US" altLang="zh-CN" sz="1800" b="1" dirty="0">
                <a:solidFill>
                  <a:srgbClr val="C00000"/>
                </a:solidFill>
                <a:latin typeface="Bell MT" panose="02020503060305020303" pitchFamily="18" charset="77"/>
              </a:rPr>
              <a:t>be</a:t>
            </a:r>
            <a:r>
              <a:rPr lang="zh-CN" altLang="en-US" sz="1800" b="1" dirty="0">
                <a:solidFill>
                  <a:srgbClr val="C00000"/>
                </a:solidFill>
                <a:latin typeface="Bell MT" panose="02020503060305020303" pitchFamily="18" charset="77"/>
              </a:rPr>
              <a:t> </a:t>
            </a:r>
            <a:r>
              <a:rPr lang="en-US" altLang="zh-CN" sz="1800" b="1" dirty="0">
                <a:solidFill>
                  <a:srgbClr val="C00000"/>
                </a:solidFill>
                <a:latin typeface="Bell MT" panose="02020503060305020303" pitchFamily="18" charset="77"/>
              </a:rPr>
              <a:t>found</a:t>
            </a:r>
            <a:r>
              <a:rPr lang="zh-CN" altLang="en-US" sz="1800" b="1" dirty="0">
                <a:solidFill>
                  <a:srgbClr val="C00000"/>
                </a:solidFill>
                <a:latin typeface="Bell MT" panose="02020503060305020303" pitchFamily="18" charset="77"/>
              </a:rPr>
              <a:t> </a:t>
            </a:r>
            <a:r>
              <a:rPr lang="en-US" altLang="zh-CN" sz="1800" b="1" dirty="0">
                <a:solidFill>
                  <a:srgbClr val="C00000"/>
                </a:solidFill>
                <a:latin typeface="Bell MT" panose="02020503060305020303" pitchFamily="18" charset="77"/>
              </a:rPr>
              <a:t>in</a:t>
            </a:r>
            <a:r>
              <a:rPr lang="zh-CN" altLang="en-US" sz="1800" b="1" dirty="0">
                <a:solidFill>
                  <a:srgbClr val="C00000"/>
                </a:solidFill>
                <a:latin typeface="Bell MT" panose="02020503060305020303" pitchFamily="18" charset="77"/>
              </a:rPr>
              <a:t> </a:t>
            </a:r>
            <a:r>
              <a:rPr lang="en-US" altLang="zh-CN" sz="1800" b="1" dirty="0">
                <a:solidFill>
                  <a:srgbClr val="C00000"/>
                </a:solidFill>
                <a:latin typeface="Bell MT" panose="02020503060305020303" pitchFamily="18" charset="77"/>
              </a:rPr>
              <a:t>the</a:t>
            </a:r>
            <a:r>
              <a:rPr lang="zh-CN" altLang="en-US" sz="1800" b="1" dirty="0">
                <a:solidFill>
                  <a:srgbClr val="C00000"/>
                </a:solidFill>
                <a:latin typeface="Bell MT" panose="02020503060305020303" pitchFamily="18" charset="77"/>
              </a:rPr>
              <a:t> </a:t>
            </a:r>
            <a:r>
              <a:rPr lang="en-US" altLang="zh-CN" sz="1800" b="1" dirty="0">
                <a:solidFill>
                  <a:srgbClr val="C00000"/>
                </a:solidFill>
                <a:latin typeface="Bell MT" panose="02020503060305020303" pitchFamily="18" charset="77"/>
              </a:rPr>
              <a:t>paper!</a:t>
            </a:r>
            <a:r>
              <a:rPr lang="zh-CN" altLang="en-US" sz="1800" b="1" dirty="0">
                <a:solidFill>
                  <a:srgbClr val="C00000"/>
                </a:solidFill>
                <a:latin typeface="Bell MT" panose="02020503060305020303" pitchFamily="18" charset="77"/>
              </a:rPr>
              <a:t> </a:t>
            </a:r>
            <a:r>
              <a:rPr lang="en-US" altLang="zh-CN" sz="1800" b="1" dirty="0">
                <a:solidFill>
                  <a:srgbClr val="C00000"/>
                </a:solidFill>
                <a:latin typeface="Bell MT" panose="02020503060305020303" pitchFamily="18" charset="77"/>
              </a:rPr>
              <a:t>Demo</a:t>
            </a:r>
            <a:r>
              <a:rPr lang="zh-CN" altLang="en-US" sz="1800" b="1" dirty="0">
                <a:solidFill>
                  <a:srgbClr val="C00000"/>
                </a:solidFill>
                <a:latin typeface="Bell MT" panose="02020503060305020303" pitchFamily="18" charset="77"/>
              </a:rPr>
              <a:t> </a:t>
            </a:r>
            <a:r>
              <a:rPr lang="en-US" altLang="zh-CN" sz="1800" b="1" dirty="0">
                <a:solidFill>
                  <a:srgbClr val="C00000"/>
                </a:solidFill>
                <a:latin typeface="Bell MT" panose="02020503060305020303" pitchFamily="18" charset="77"/>
              </a:rPr>
              <a:t>can</a:t>
            </a:r>
            <a:r>
              <a:rPr lang="zh-CN" altLang="en-US" sz="1800" b="1" dirty="0">
                <a:solidFill>
                  <a:srgbClr val="C00000"/>
                </a:solidFill>
                <a:latin typeface="Bell MT" panose="02020503060305020303" pitchFamily="18" charset="77"/>
              </a:rPr>
              <a:t> </a:t>
            </a:r>
            <a:r>
              <a:rPr lang="en-US" altLang="zh-CN" sz="1800" b="1" dirty="0">
                <a:solidFill>
                  <a:srgbClr val="C00000"/>
                </a:solidFill>
                <a:latin typeface="Bell MT" panose="02020503060305020303" pitchFamily="18" charset="77"/>
              </a:rPr>
              <a:t>be</a:t>
            </a:r>
            <a:r>
              <a:rPr lang="zh-CN" altLang="en-US" sz="1800" b="1" dirty="0">
                <a:solidFill>
                  <a:srgbClr val="C00000"/>
                </a:solidFill>
                <a:latin typeface="Bell MT" panose="02020503060305020303" pitchFamily="18" charset="77"/>
              </a:rPr>
              <a:t> </a:t>
            </a:r>
            <a:r>
              <a:rPr lang="en-US" altLang="zh-CN" sz="1800" b="1" dirty="0">
                <a:solidFill>
                  <a:srgbClr val="C00000"/>
                </a:solidFill>
                <a:latin typeface="Bell MT" panose="02020503060305020303" pitchFamily="18" charset="77"/>
              </a:rPr>
              <a:t>accessed</a:t>
            </a:r>
            <a:r>
              <a:rPr lang="zh-CN" altLang="en-US" sz="1800" b="1" dirty="0">
                <a:solidFill>
                  <a:srgbClr val="C00000"/>
                </a:solidFill>
                <a:latin typeface="Bell MT" panose="02020503060305020303" pitchFamily="18" charset="77"/>
              </a:rPr>
              <a:t> </a:t>
            </a:r>
            <a:r>
              <a:rPr lang="en-US" altLang="zh-CN" sz="1800" b="1" dirty="0">
                <a:solidFill>
                  <a:srgbClr val="C00000"/>
                </a:solidFill>
                <a:latin typeface="Bell MT" panose="02020503060305020303" pitchFamily="18" charset="77"/>
              </a:rPr>
              <a:t>in</a:t>
            </a:r>
            <a:r>
              <a:rPr lang="zh-CN" altLang="en-US" sz="1800" b="1" dirty="0">
                <a:solidFill>
                  <a:srgbClr val="C00000"/>
                </a:solidFill>
                <a:latin typeface="Bell MT" panose="02020503060305020303" pitchFamily="18" charset="77"/>
              </a:rPr>
              <a:t> </a:t>
            </a:r>
            <a:r>
              <a:rPr lang="en-US" altLang="zh-CN" sz="1800" b="1" dirty="0">
                <a:solidFill>
                  <a:srgbClr val="C00000"/>
                </a:solidFill>
                <a:latin typeface="Bell MT" panose="02020503060305020303" pitchFamily="18" charset="77"/>
              </a:rPr>
              <a:t>the</a:t>
            </a:r>
            <a:r>
              <a:rPr lang="zh-CN" altLang="en-US" sz="1800" b="1" dirty="0">
                <a:solidFill>
                  <a:srgbClr val="C00000"/>
                </a:solidFill>
                <a:latin typeface="Bell MT" panose="02020503060305020303" pitchFamily="18" charset="77"/>
              </a:rPr>
              <a:t> </a:t>
            </a:r>
            <a:r>
              <a:rPr lang="en-US" altLang="zh-CN" sz="1800" b="1" dirty="0" err="1">
                <a:solidFill>
                  <a:srgbClr val="C00000"/>
                </a:solidFill>
                <a:latin typeface="Bell MT" panose="02020503060305020303" pitchFamily="18" charset="77"/>
              </a:rPr>
              <a:t>Github</a:t>
            </a:r>
            <a:r>
              <a:rPr lang="en-US" altLang="zh-CN" sz="1800" b="1" dirty="0">
                <a:solidFill>
                  <a:srgbClr val="C00000"/>
                </a:solidFill>
                <a:latin typeface="Bell MT" panose="02020503060305020303" pitchFamily="18" charset="77"/>
              </a:rPr>
              <a:t>!!!</a:t>
            </a:r>
            <a:endParaRPr lang="en-US" sz="1800" b="1" dirty="0">
              <a:solidFill>
                <a:srgbClr val="C00000"/>
              </a:solidFill>
              <a:latin typeface="Bell MT" panose="02020503060305020303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4554474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77D04DD-5010-A072-685D-3F9DEF5EF050}"/>
              </a:ext>
            </a:extLst>
          </p:cNvPr>
          <p:cNvSpPr txBox="1"/>
          <p:nvPr/>
        </p:nvSpPr>
        <p:spPr>
          <a:xfrm>
            <a:off x="3833403" y="4229225"/>
            <a:ext cx="15598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latin typeface="Bell MT" panose="02020503060305020303" pitchFamily="18" charset="77"/>
              </a:rPr>
              <a:t>Internal</a:t>
            </a:r>
            <a:r>
              <a:rPr lang="zh-CN" altLang="en-US" sz="2000" b="1" dirty="0">
                <a:latin typeface="Bell MT" panose="02020503060305020303" pitchFamily="18" charset="77"/>
              </a:rPr>
              <a:t> </a:t>
            </a:r>
            <a:r>
              <a:rPr lang="en-US" altLang="zh-CN" sz="2000" b="1" dirty="0">
                <a:latin typeface="Bell MT" panose="02020503060305020303" pitchFamily="18" charset="77"/>
              </a:rPr>
              <a:t>Status</a:t>
            </a:r>
            <a:endParaRPr lang="en-US" sz="2000" b="1" dirty="0">
              <a:latin typeface="Bell MT" panose="02020503060305020303" pitchFamily="18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F0C204-4ADE-E0C6-D37F-5DF8D577DFEA}"/>
              </a:ext>
            </a:extLst>
          </p:cNvPr>
          <p:cNvSpPr txBox="1"/>
          <p:nvPr/>
        </p:nvSpPr>
        <p:spPr>
          <a:xfrm>
            <a:off x="7017643" y="4188554"/>
            <a:ext cx="1260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latin typeface="Bell MT" panose="02020503060305020303" pitchFamily="18" charset="77"/>
              </a:rPr>
              <a:t>External</a:t>
            </a:r>
            <a:r>
              <a:rPr lang="zh-CN" altLang="en-US" sz="2000" b="1" dirty="0">
                <a:latin typeface="Bell MT" panose="02020503060305020303" pitchFamily="18" charset="77"/>
              </a:rPr>
              <a:t> </a:t>
            </a:r>
            <a:endParaRPr lang="en-HK" altLang="zh-CN" sz="2000" b="1" dirty="0">
              <a:latin typeface="Bell MT" panose="02020503060305020303" pitchFamily="18" charset="77"/>
            </a:endParaRPr>
          </a:p>
          <a:p>
            <a:pPr algn="ctr"/>
            <a:r>
              <a:rPr lang="en-US" altLang="zh-CN" sz="2000" b="1" dirty="0">
                <a:latin typeface="Bell MT" panose="02020503060305020303" pitchFamily="18" charset="77"/>
              </a:rPr>
              <a:t>Sources</a:t>
            </a:r>
            <a:endParaRPr lang="en-US" sz="2000" b="1" dirty="0">
              <a:latin typeface="Bell MT" panose="02020503060305020303" pitchFamily="18" charset="77"/>
            </a:endParaRPr>
          </a:p>
        </p:txBody>
      </p:sp>
      <p:pic>
        <p:nvPicPr>
          <p:cNvPr id="5" name="Picture 4" descr="A cartoon of a robot with a computer&#10;&#10;Description automatically generated with low confidence">
            <a:extLst>
              <a:ext uri="{FF2B5EF4-FFF2-40B4-BE49-F238E27FC236}">
                <a16:creationId xmlns:a16="http://schemas.microsoft.com/office/drawing/2014/main" id="{0CAE40A6-D5BA-F60B-9FDB-5E888A191C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5366" y="2364114"/>
            <a:ext cx="1561267" cy="1561267"/>
          </a:xfrm>
          <a:prstGeom prst="rect">
            <a:avLst/>
          </a:prstGeom>
        </p:spPr>
      </p:pic>
      <p:pic>
        <p:nvPicPr>
          <p:cNvPr id="6" name="Graphic 5" descr="User Crown Male outline">
            <a:extLst>
              <a:ext uri="{FF2B5EF4-FFF2-40B4-BE49-F238E27FC236}">
                <a16:creationId xmlns:a16="http://schemas.microsoft.com/office/drawing/2014/main" id="{349F6EC3-8004-6B6F-7EB7-54B0B6FA09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95855" y="4017124"/>
            <a:ext cx="393700" cy="338554"/>
          </a:xfrm>
          <a:prstGeom prst="rect">
            <a:avLst/>
          </a:prstGeom>
        </p:spPr>
      </p:pic>
      <p:pic>
        <p:nvPicPr>
          <p:cNvPr id="7" name="Graphic 6" descr="Address Book outline">
            <a:extLst>
              <a:ext uri="{FF2B5EF4-FFF2-40B4-BE49-F238E27FC236}">
                <a16:creationId xmlns:a16="http://schemas.microsoft.com/office/drawing/2014/main" id="{5E01E1FF-44B4-4119-28A3-DC97D1255A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595855" y="5025383"/>
            <a:ext cx="370309" cy="370309"/>
          </a:xfrm>
          <a:prstGeom prst="rect">
            <a:avLst/>
          </a:prstGeom>
        </p:spPr>
      </p:pic>
      <p:pic>
        <p:nvPicPr>
          <p:cNvPr id="11" name="Graphic 10" descr="Books outline">
            <a:extLst>
              <a:ext uri="{FF2B5EF4-FFF2-40B4-BE49-F238E27FC236}">
                <a16:creationId xmlns:a16="http://schemas.microsoft.com/office/drawing/2014/main" id="{032C8B06-6AEE-9657-A3B1-24AB628148D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624722" y="4399782"/>
            <a:ext cx="344063" cy="34406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68B629D-F174-25E0-851B-0E0945623996}"/>
              </a:ext>
            </a:extLst>
          </p:cNvPr>
          <p:cNvSpPr txBox="1"/>
          <p:nvPr/>
        </p:nvSpPr>
        <p:spPr>
          <a:xfrm>
            <a:off x="8989555" y="3995919"/>
            <a:ext cx="9264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latin typeface="Bell MT" panose="02020503060305020303" pitchFamily="18" charset="77"/>
              </a:rPr>
              <a:t>Persona</a:t>
            </a:r>
            <a:endParaRPr lang="en-US" sz="1600" b="1" dirty="0">
              <a:latin typeface="Bell MT" panose="02020503060305020303" pitchFamily="18" charset="7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B9B404D-FB5F-FF60-65A3-AB2770DBDB55}"/>
              </a:ext>
            </a:extLst>
          </p:cNvPr>
          <p:cNvSpPr txBox="1"/>
          <p:nvPr/>
        </p:nvSpPr>
        <p:spPr>
          <a:xfrm>
            <a:off x="8928680" y="4385061"/>
            <a:ext cx="15053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latin typeface="Bell MT" panose="02020503060305020303" pitchFamily="18" charset="77"/>
              </a:rPr>
              <a:t>Document</a:t>
            </a:r>
            <a:endParaRPr lang="en-US" sz="1600" b="1" dirty="0">
              <a:latin typeface="Bell MT" panose="02020503060305020303" pitchFamily="18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51092C2-C4AB-4A89-24CD-B42ECA6895A3}"/>
              </a:ext>
            </a:extLst>
          </p:cNvPr>
          <p:cNvSpPr txBox="1"/>
          <p:nvPr/>
        </p:nvSpPr>
        <p:spPr>
          <a:xfrm>
            <a:off x="8943379" y="5041260"/>
            <a:ext cx="10195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latin typeface="Bell MT" panose="02020503060305020303" pitchFamily="18" charset="77"/>
              </a:rPr>
              <a:t>Memory</a:t>
            </a:r>
          </a:p>
        </p:txBody>
      </p:sp>
      <p:pic>
        <p:nvPicPr>
          <p:cNvPr id="15" name="Picture 2" descr="Emoji - Wikipedia">
            <a:extLst>
              <a:ext uri="{FF2B5EF4-FFF2-40B4-BE49-F238E27FC236}">
                <a16:creationId xmlns:a16="http://schemas.microsoft.com/office/drawing/2014/main" id="{76819F69-8AA5-0B7D-6F8B-ADEFCB1FF0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7790" y="3802768"/>
            <a:ext cx="311947" cy="311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684760B-D51C-7BCA-056E-DCB828ABBB0B}"/>
              </a:ext>
            </a:extLst>
          </p:cNvPr>
          <p:cNvSpPr txBox="1"/>
          <p:nvPr/>
        </p:nvSpPr>
        <p:spPr>
          <a:xfrm>
            <a:off x="2322492" y="3776161"/>
            <a:ext cx="10034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latin typeface="Bell MT" panose="02020503060305020303" pitchFamily="18" charset="77"/>
              </a:rPr>
              <a:t>Emotion</a:t>
            </a:r>
            <a:endParaRPr lang="en-US" sz="1600" b="1" dirty="0">
              <a:latin typeface="Bell MT" panose="02020503060305020303" pitchFamily="18" charset="7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65CE863-6300-9629-28D7-3D754E4B31EE}"/>
              </a:ext>
            </a:extLst>
          </p:cNvPr>
          <p:cNvSpPr txBox="1"/>
          <p:nvPr/>
        </p:nvSpPr>
        <p:spPr>
          <a:xfrm>
            <a:off x="1996504" y="4778735"/>
            <a:ext cx="15598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latin typeface="Bell MT" panose="02020503060305020303" pitchFamily="18" charset="77"/>
              </a:rPr>
              <a:t>Intermediate Reasoning</a:t>
            </a:r>
            <a:endParaRPr lang="en-US" sz="1600" b="1" dirty="0">
              <a:latin typeface="Bell MT" panose="02020503060305020303" pitchFamily="18" charset="77"/>
            </a:endParaRPr>
          </a:p>
        </p:txBody>
      </p:sp>
      <p:pic>
        <p:nvPicPr>
          <p:cNvPr id="18" name="Picture 8">
            <a:extLst>
              <a:ext uri="{FF2B5EF4-FFF2-40B4-BE49-F238E27FC236}">
                <a16:creationId xmlns:a16="http://schemas.microsoft.com/office/drawing/2014/main" id="{98ED4BD4-FEA1-55F0-3962-62196492A2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9474" y="4858211"/>
            <a:ext cx="356625" cy="425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A0B2706-E340-6BF6-E013-36FCC3F337AB}"/>
              </a:ext>
            </a:extLst>
          </p:cNvPr>
          <p:cNvSpPr txBox="1"/>
          <p:nvPr/>
        </p:nvSpPr>
        <p:spPr>
          <a:xfrm>
            <a:off x="8919421" y="4598442"/>
            <a:ext cx="746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Bell MT" panose="02020503060305020303" pitchFamily="18" charset="77"/>
              </a:rPr>
              <a:t>……</a:t>
            </a:r>
            <a:endParaRPr lang="en-US" dirty="0">
              <a:latin typeface="Bell MT" panose="02020503060305020303" pitchFamily="18" charset="7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0E3023C-839E-B5B3-625F-77B3BADA7C5E}"/>
              </a:ext>
            </a:extLst>
          </p:cNvPr>
          <p:cNvSpPr txBox="1"/>
          <p:nvPr/>
        </p:nvSpPr>
        <p:spPr>
          <a:xfrm>
            <a:off x="2456628" y="4440181"/>
            <a:ext cx="746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Bell MT" panose="02020503060305020303" pitchFamily="18" charset="77"/>
              </a:rPr>
              <a:t>……</a:t>
            </a:r>
            <a:endParaRPr lang="en-US" dirty="0">
              <a:latin typeface="Bell MT" panose="02020503060305020303" pitchFamily="18" charset="77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FFD4020-E569-CE36-4FA3-88156D1F6CEE}"/>
              </a:ext>
            </a:extLst>
          </p:cNvPr>
          <p:cNvSpPr txBox="1"/>
          <p:nvPr/>
        </p:nvSpPr>
        <p:spPr>
          <a:xfrm>
            <a:off x="4938679" y="5191112"/>
            <a:ext cx="23238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Dialogue</a:t>
            </a:r>
            <a:r>
              <a:rPr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HK" altLang="zh-C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Context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106A3394-A8C5-330C-C21D-4EFFD09060E0}"/>
              </a:ext>
            </a:extLst>
          </p:cNvPr>
          <p:cNvCxnSpPr>
            <a:cxnSpLocks/>
          </p:cNvCxnSpPr>
          <p:nvPr/>
        </p:nvCxnSpPr>
        <p:spPr>
          <a:xfrm flipH="1">
            <a:off x="5192348" y="4595614"/>
            <a:ext cx="401828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3" name="Picture 22" descr="A question mark on a black background&#10;&#10;Description automatically generated">
            <a:extLst>
              <a:ext uri="{FF2B5EF4-FFF2-40B4-BE49-F238E27FC236}">
                <a16:creationId xmlns:a16="http://schemas.microsoft.com/office/drawing/2014/main" id="{7DC8BC5C-B075-3B41-CD14-8655DCCB1BB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61929" y="4399782"/>
            <a:ext cx="356625" cy="356625"/>
          </a:xfrm>
          <a:prstGeom prst="rect">
            <a:avLst/>
          </a:prstGeom>
        </p:spPr>
      </p:pic>
      <p:pic>
        <p:nvPicPr>
          <p:cNvPr id="24" name="Picture 4" descr="Dialogue Flaticons Lineal Color icon">
            <a:extLst>
              <a:ext uri="{FF2B5EF4-FFF2-40B4-BE49-F238E27FC236}">
                <a16:creationId xmlns:a16="http://schemas.microsoft.com/office/drawing/2014/main" id="{108FEF5B-B527-EE7F-843E-EBD84E6A07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8783" y="4188554"/>
            <a:ext cx="854435" cy="854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A question mark on a black background&#10;&#10;Description automatically generated">
            <a:extLst>
              <a:ext uri="{FF2B5EF4-FFF2-40B4-BE49-F238E27FC236}">
                <a16:creationId xmlns:a16="http://schemas.microsoft.com/office/drawing/2014/main" id="{E469F67F-A865-94DA-6CDA-EECC1C7C408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71360" y="4344726"/>
            <a:ext cx="356625" cy="356625"/>
          </a:xfrm>
          <a:prstGeom prst="rect">
            <a:avLst/>
          </a:prstGeom>
        </p:spPr>
      </p:pic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E1AE5746-7201-FC2F-286D-605183CF6FA3}"/>
              </a:ext>
            </a:extLst>
          </p:cNvPr>
          <p:cNvCxnSpPr>
            <a:cxnSpLocks/>
          </p:cNvCxnSpPr>
          <p:nvPr/>
        </p:nvCxnSpPr>
        <p:spPr>
          <a:xfrm>
            <a:off x="6620331" y="4595614"/>
            <a:ext cx="397312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096899B9-C572-3EEC-16D4-E89C34C8B22C}"/>
              </a:ext>
            </a:extLst>
          </p:cNvPr>
          <p:cNvCxnSpPr>
            <a:cxnSpLocks/>
          </p:cNvCxnSpPr>
          <p:nvPr/>
        </p:nvCxnSpPr>
        <p:spPr>
          <a:xfrm flipV="1">
            <a:off x="4690757" y="3254746"/>
            <a:ext cx="624609" cy="76571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05C58329-287B-C44D-5737-6F1A7671C11B}"/>
              </a:ext>
            </a:extLst>
          </p:cNvPr>
          <p:cNvCxnSpPr>
            <a:cxnSpLocks/>
          </p:cNvCxnSpPr>
          <p:nvPr/>
        </p:nvCxnSpPr>
        <p:spPr>
          <a:xfrm flipH="1" flipV="1">
            <a:off x="6960233" y="3144747"/>
            <a:ext cx="649632" cy="76739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E14991A5-3AEC-02C5-E33F-0FA0BA3C4834}"/>
              </a:ext>
            </a:extLst>
          </p:cNvPr>
          <p:cNvCxnSpPr>
            <a:cxnSpLocks/>
          </p:cNvCxnSpPr>
          <p:nvPr/>
        </p:nvCxnSpPr>
        <p:spPr>
          <a:xfrm>
            <a:off x="6846396" y="3255175"/>
            <a:ext cx="624609" cy="74220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2CBE20A6-2DA9-73DC-2988-6ECA1E8A04C9}"/>
              </a:ext>
            </a:extLst>
          </p:cNvPr>
          <p:cNvCxnSpPr>
            <a:cxnSpLocks/>
          </p:cNvCxnSpPr>
          <p:nvPr/>
        </p:nvCxnSpPr>
        <p:spPr>
          <a:xfrm flipV="1">
            <a:off x="5912423" y="3725284"/>
            <a:ext cx="0" cy="43086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F2FB93F0-6D6E-6947-D6B1-2F55532251BF}"/>
              </a:ext>
            </a:extLst>
          </p:cNvPr>
          <p:cNvCxnSpPr>
            <a:cxnSpLocks/>
          </p:cNvCxnSpPr>
          <p:nvPr/>
        </p:nvCxnSpPr>
        <p:spPr>
          <a:xfrm>
            <a:off x="6111374" y="3725284"/>
            <a:ext cx="2" cy="430867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47C754F0-8AA4-9811-24B2-40A66C1E9E5A}"/>
              </a:ext>
            </a:extLst>
          </p:cNvPr>
          <p:cNvSpPr txBox="1"/>
          <p:nvPr/>
        </p:nvSpPr>
        <p:spPr>
          <a:xfrm>
            <a:off x="6182310" y="3733983"/>
            <a:ext cx="7779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Resp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339A6CE-DDF1-DC85-AB32-1C2DE87D2187}"/>
              </a:ext>
            </a:extLst>
          </p:cNvPr>
          <p:cNvSpPr txBox="1"/>
          <p:nvPr/>
        </p:nvSpPr>
        <p:spPr>
          <a:xfrm>
            <a:off x="7233238" y="3186357"/>
            <a:ext cx="1260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Evidences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EAC9F37-9A9B-F0AB-E73B-2DA4C0FF89AD}"/>
              </a:ext>
            </a:extLst>
          </p:cNvPr>
          <p:cNvSpPr txBox="1"/>
          <p:nvPr/>
        </p:nvSpPr>
        <p:spPr>
          <a:xfrm>
            <a:off x="4784064" y="1746998"/>
            <a:ext cx="23238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LLM-based</a:t>
            </a:r>
            <a:r>
              <a:rPr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HK" altLang="zh-C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Dialogue</a:t>
            </a:r>
            <a:r>
              <a:rPr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System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" name="Picture 2" descr="Database Basic Miscellany Lineal icon">
            <a:extLst>
              <a:ext uri="{FF2B5EF4-FFF2-40B4-BE49-F238E27FC236}">
                <a16:creationId xmlns:a16="http://schemas.microsoft.com/office/drawing/2014/main" id="{C8EEE5E8-C980-0FBE-CD98-FFC1E7D87C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4309" y="3650875"/>
            <a:ext cx="263114" cy="263114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23BFFFED-BFD1-2846-0D8F-D3624ABAC385}"/>
              </a:ext>
            </a:extLst>
          </p:cNvPr>
          <p:cNvSpPr txBox="1"/>
          <p:nvPr/>
        </p:nvSpPr>
        <p:spPr>
          <a:xfrm>
            <a:off x="8943379" y="3606975"/>
            <a:ext cx="10468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latin typeface="Bell MT" panose="02020503060305020303" pitchFamily="18" charset="77"/>
              </a:rPr>
              <a:t>Database</a:t>
            </a:r>
            <a:endParaRPr lang="en-US" sz="1600" b="1" dirty="0">
              <a:latin typeface="Bell MT" panose="02020503060305020303" pitchFamily="18" charset="77"/>
            </a:endParaRPr>
          </a:p>
        </p:txBody>
      </p:sp>
      <p:pic>
        <p:nvPicPr>
          <p:cNvPr id="37" name="Picture 4" descr="Psychology Special Lineal color icon">
            <a:extLst>
              <a:ext uri="{FF2B5EF4-FFF2-40B4-BE49-F238E27FC236}">
                <a16:creationId xmlns:a16="http://schemas.microsoft.com/office/drawing/2014/main" id="{D76CBD73-2575-0B53-49C0-ADEF2D566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4162" y="4192822"/>
            <a:ext cx="311947" cy="311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FD2068A0-EB0C-661C-6AD7-27ADC0BD0F12}"/>
              </a:ext>
            </a:extLst>
          </p:cNvPr>
          <p:cNvSpPr txBox="1"/>
          <p:nvPr/>
        </p:nvSpPr>
        <p:spPr>
          <a:xfrm>
            <a:off x="2186644" y="4166215"/>
            <a:ext cx="12124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latin typeface="Bell MT" panose="02020503060305020303" pitchFamily="18" charset="77"/>
              </a:rPr>
              <a:t>Psychology </a:t>
            </a:r>
            <a:endParaRPr lang="en-US" sz="1600" b="1" dirty="0">
              <a:latin typeface="Bell MT" panose="02020503060305020303" pitchFamily="18" charset="77"/>
            </a:endParaRPr>
          </a:p>
        </p:txBody>
      </p:sp>
      <p:pic>
        <p:nvPicPr>
          <p:cNvPr id="8" name="Picture 7" descr="A circular arrows in a circle&#10;&#10;Description automatically generated">
            <a:extLst>
              <a:ext uri="{FF2B5EF4-FFF2-40B4-BE49-F238E27FC236}">
                <a16:creationId xmlns:a16="http://schemas.microsoft.com/office/drawing/2014/main" id="{64AA5028-B4C0-5BF3-59C9-CE5C43220AA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474491" y="3626276"/>
            <a:ext cx="624609" cy="624609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40630137-6A1D-4DD9-CBC5-DBE4D8B409A5}"/>
              </a:ext>
            </a:extLst>
          </p:cNvPr>
          <p:cNvSpPr txBox="1"/>
          <p:nvPr/>
        </p:nvSpPr>
        <p:spPr>
          <a:xfrm>
            <a:off x="93701" y="72304"/>
            <a:ext cx="7145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en-US" altLang="zh-CN" sz="3200" b="1" dirty="0">
                <a:latin typeface="Bell MT" panose="02020503060305020303" pitchFamily="18" charset="77"/>
              </a:rPr>
              <a:t>SAFARI</a:t>
            </a:r>
            <a:r>
              <a:rPr lang="zh-CN" altLang="en-US" sz="3200" b="1" dirty="0">
                <a:latin typeface="Bell MT" panose="02020503060305020303" pitchFamily="18" charset="77"/>
              </a:rPr>
              <a:t> </a:t>
            </a:r>
            <a:r>
              <a:rPr lang="en-US" altLang="zh-CN" sz="3200" b="1" dirty="0">
                <a:latin typeface="Bell MT" panose="02020503060305020303" pitchFamily="18" charset="77"/>
              </a:rPr>
              <a:t>(External</a:t>
            </a:r>
            <a:r>
              <a:rPr lang="zh-CN" altLang="en-US" sz="3200" b="1" dirty="0">
                <a:latin typeface="Bell MT" panose="02020503060305020303" pitchFamily="18" charset="77"/>
              </a:rPr>
              <a:t> </a:t>
            </a:r>
            <a:r>
              <a:rPr lang="en-US" altLang="zh-CN" sz="3200" b="1" dirty="0">
                <a:latin typeface="Bell MT" panose="02020503060305020303" pitchFamily="18" charset="77"/>
              </a:rPr>
              <a:t>Capability )</a:t>
            </a:r>
            <a:endParaRPr lang="en-US" sz="3200" b="1" dirty="0">
              <a:latin typeface="Bell MT" panose="02020503060305020303" pitchFamily="18" charset="77"/>
            </a:endParaRP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F67E920E-4E63-7266-E78F-6744A071C3D4}"/>
              </a:ext>
            </a:extLst>
          </p:cNvPr>
          <p:cNvCxnSpPr>
            <a:cxnSpLocks/>
          </p:cNvCxnSpPr>
          <p:nvPr/>
        </p:nvCxnSpPr>
        <p:spPr>
          <a:xfrm>
            <a:off x="0" y="705678"/>
            <a:ext cx="12192000" cy="0"/>
          </a:xfrm>
          <a:prstGeom prst="line">
            <a:avLst/>
          </a:prstGeom>
          <a:ln w="254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C86BF262-FDF1-9A49-7320-4A62AF25A8F2}"/>
              </a:ext>
            </a:extLst>
          </p:cNvPr>
          <p:cNvSpPr txBox="1"/>
          <p:nvPr/>
        </p:nvSpPr>
        <p:spPr>
          <a:xfrm>
            <a:off x="521408" y="2106612"/>
            <a:ext cx="42215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K" b="1" i="0" dirty="0">
                <a:solidFill>
                  <a:schemeClr val="bg2"/>
                </a:solidFill>
                <a:effectLst/>
                <a:latin typeface="Bell MT" panose="02020503060305020303" pitchFamily="18" charset="77"/>
              </a:rPr>
              <a:t>Cue-</a:t>
            </a:r>
            <a:r>
              <a:rPr lang="en-HK" b="1" i="0" dirty="0" err="1">
                <a:solidFill>
                  <a:schemeClr val="bg2"/>
                </a:solidFill>
                <a:effectLst/>
                <a:latin typeface="Bell MT" panose="02020503060305020303" pitchFamily="18" charset="77"/>
              </a:rPr>
              <a:t>CoT</a:t>
            </a:r>
            <a:r>
              <a:rPr lang="en-HK" b="1" i="0" dirty="0">
                <a:solidFill>
                  <a:schemeClr val="bg2"/>
                </a:solidFill>
                <a:effectLst/>
                <a:latin typeface="Bell MT" panose="02020503060305020303" pitchFamily="18" charset="77"/>
              </a:rPr>
              <a:t>: Chain-of-thought Prompting for Responding to In-depth Dialogue Questions with LLMs</a:t>
            </a:r>
            <a:r>
              <a:rPr lang="zh-CN" altLang="en-US" b="1" i="0" dirty="0">
                <a:solidFill>
                  <a:schemeClr val="bg2"/>
                </a:solidFill>
                <a:effectLst/>
                <a:latin typeface="Bell MT" panose="02020503060305020303" pitchFamily="18" charset="77"/>
              </a:rPr>
              <a:t> </a:t>
            </a:r>
            <a:r>
              <a:rPr lang="en-US" altLang="zh-CN" b="1" i="0" dirty="0">
                <a:solidFill>
                  <a:schemeClr val="bg2"/>
                </a:solidFill>
                <a:effectLst/>
                <a:latin typeface="Bell MT" panose="02020503060305020303" pitchFamily="18" charset="77"/>
              </a:rPr>
              <a:t>(Internal)</a:t>
            </a:r>
            <a:endParaRPr lang="en-HK" b="1" i="0" dirty="0">
              <a:solidFill>
                <a:schemeClr val="bg2"/>
              </a:solidFill>
              <a:effectLst/>
              <a:latin typeface="Bell MT" panose="02020503060305020303" pitchFamily="18" charset="77"/>
            </a:endParaRPr>
          </a:p>
          <a:p>
            <a:endParaRPr lang="en-US" dirty="0">
              <a:solidFill>
                <a:schemeClr val="bg2"/>
              </a:solidFill>
              <a:latin typeface="Bell MT" panose="02020503060305020303" pitchFamily="18" charset="7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7D25321-79E3-912E-12C7-7C39DDED29EC}"/>
              </a:ext>
            </a:extLst>
          </p:cNvPr>
          <p:cNvSpPr txBox="1"/>
          <p:nvPr/>
        </p:nvSpPr>
        <p:spPr>
          <a:xfrm>
            <a:off x="7644209" y="1749858"/>
            <a:ext cx="42215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K" b="1" i="0" dirty="0">
                <a:effectLst/>
                <a:latin typeface="Bell MT" panose="02020503060305020303" pitchFamily="18" charset="77"/>
              </a:rPr>
              <a:t>Large Language Models as Source Planner for Personalized Knowledge-grounded Dialogue</a:t>
            </a:r>
            <a:r>
              <a:rPr lang="zh-CN" altLang="en-US" b="1" i="0" dirty="0">
                <a:effectLst/>
                <a:latin typeface="Bell MT" panose="02020503060305020303" pitchFamily="18" charset="77"/>
              </a:rPr>
              <a:t> </a:t>
            </a:r>
            <a:r>
              <a:rPr lang="en-US" altLang="zh-CN" b="1" i="0" dirty="0">
                <a:effectLst/>
                <a:latin typeface="Bell MT" panose="02020503060305020303" pitchFamily="18" charset="77"/>
              </a:rPr>
              <a:t>(</a:t>
            </a:r>
            <a:r>
              <a:rPr lang="en-US" altLang="zh-CN" b="1" i="0" dirty="0">
                <a:solidFill>
                  <a:srgbClr val="C00000"/>
                </a:solidFill>
                <a:effectLst/>
                <a:latin typeface="Bell MT" panose="02020503060305020303" pitchFamily="18" charset="77"/>
              </a:rPr>
              <a:t>External</a:t>
            </a:r>
            <a:r>
              <a:rPr lang="en-US" altLang="zh-CN" b="1" i="0" dirty="0">
                <a:effectLst/>
                <a:latin typeface="Bell MT" panose="02020503060305020303" pitchFamily="18" charset="77"/>
              </a:rPr>
              <a:t>)</a:t>
            </a:r>
            <a:endParaRPr lang="en-HK" b="1" i="0" dirty="0">
              <a:effectLst/>
              <a:latin typeface="Bell MT" panose="02020503060305020303" pitchFamily="18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75D427-FF1D-422F-1370-C7F0DF72A1B7}"/>
              </a:ext>
            </a:extLst>
          </p:cNvPr>
          <p:cNvSpPr txBox="1"/>
          <p:nvPr/>
        </p:nvSpPr>
        <p:spPr>
          <a:xfrm>
            <a:off x="6778160" y="5429887"/>
            <a:ext cx="50836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K" b="1" i="0" dirty="0">
                <a:solidFill>
                  <a:schemeClr val="bg2"/>
                </a:solidFill>
                <a:effectLst/>
                <a:latin typeface="Bell MT" panose="02020503060305020303" pitchFamily="18" charset="77"/>
              </a:rPr>
              <a:t>TPE: Towards Better Compositional Reasoning over Conceptual Tools with Multi-persona Collaboration</a:t>
            </a:r>
            <a:r>
              <a:rPr lang="zh-CN" altLang="en-US" b="1" i="0" dirty="0">
                <a:solidFill>
                  <a:schemeClr val="bg2"/>
                </a:solidFill>
                <a:effectLst/>
                <a:latin typeface="Bell MT" panose="02020503060305020303" pitchFamily="18" charset="77"/>
              </a:rPr>
              <a:t> </a:t>
            </a:r>
            <a:r>
              <a:rPr lang="en-US" altLang="zh-CN" b="1" i="0" dirty="0">
                <a:solidFill>
                  <a:schemeClr val="bg2"/>
                </a:solidFill>
                <a:effectLst/>
                <a:latin typeface="Bell MT" panose="02020503060305020303" pitchFamily="18" charset="77"/>
              </a:rPr>
              <a:t>(Internal</a:t>
            </a:r>
            <a:r>
              <a:rPr lang="zh-CN" altLang="en-US" b="1" i="0" dirty="0">
                <a:solidFill>
                  <a:schemeClr val="bg2"/>
                </a:solidFill>
                <a:effectLst/>
                <a:latin typeface="Bell MT" panose="02020503060305020303" pitchFamily="18" charset="77"/>
              </a:rPr>
              <a:t> </a:t>
            </a:r>
            <a:r>
              <a:rPr lang="en-US" altLang="zh-CN" b="1" i="0" dirty="0">
                <a:solidFill>
                  <a:schemeClr val="bg2"/>
                </a:solidFill>
                <a:effectLst/>
                <a:latin typeface="Bell MT" panose="02020503060305020303" pitchFamily="18" charset="77"/>
              </a:rPr>
              <a:t>with</a:t>
            </a:r>
            <a:r>
              <a:rPr lang="zh-CN" altLang="en-US" b="1" i="0" dirty="0">
                <a:solidFill>
                  <a:schemeClr val="bg2"/>
                </a:solidFill>
                <a:effectLst/>
                <a:latin typeface="Bell MT" panose="02020503060305020303" pitchFamily="18" charset="77"/>
              </a:rPr>
              <a:t> </a:t>
            </a:r>
            <a:r>
              <a:rPr lang="en-US" altLang="zh-CN" b="1" i="0" dirty="0">
                <a:solidFill>
                  <a:schemeClr val="bg2"/>
                </a:solidFill>
                <a:effectLst/>
                <a:latin typeface="Bell MT" panose="02020503060305020303" pitchFamily="18" charset="77"/>
              </a:rPr>
              <a:t>External)</a:t>
            </a:r>
            <a:endParaRPr lang="en-HK" b="1" i="0" dirty="0">
              <a:solidFill>
                <a:schemeClr val="bg2"/>
              </a:solidFill>
              <a:effectLst/>
              <a:latin typeface="Bell MT" panose="02020503060305020303" pitchFamily="18" charset="77"/>
            </a:endParaRPr>
          </a:p>
        </p:txBody>
      </p:sp>
      <p:pic>
        <p:nvPicPr>
          <p:cNvPr id="10" name="Picture 9" descr="A purple and yellow shield with a white banner&#10;&#10;Description automatically generated">
            <a:extLst>
              <a:ext uri="{FF2B5EF4-FFF2-40B4-BE49-F238E27FC236}">
                <a16:creationId xmlns:a16="http://schemas.microsoft.com/office/drawing/2014/main" id="{D90A10D3-0FDF-AEEB-E4DB-E623EDB9D66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086269" y="67616"/>
            <a:ext cx="762581" cy="601168"/>
          </a:xfrm>
          <a:prstGeom prst="rect">
            <a:avLst/>
          </a:prstGeom>
        </p:spPr>
      </p:pic>
      <p:pic>
        <p:nvPicPr>
          <p:cNvPr id="39" name="Picture 2">
            <a:extLst>
              <a:ext uri="{FF2B5EF4-FFF2-40B4-BE49-F238E27FC236}">
                <a16:creationId xmlns:a16="http://schemas.microsoft.com/office/drawing/2014/main" id="{9FD16AEC-BEFE-E43C-231E-93C28DC10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4655" y="53592"/>
            <a:ext cx="762582" cy="615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84198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6F95E3B-A7BC-4B4E-7432-A3606C1E66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133" y="1520511"/>
            <a:ext cx="5741757" cy="443516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62989B3-1106-C1B7-A76A-9230173A528C}"/>
              </a:ext>
            </a:extLst>
          </p:cNvPr>
          <p:cNvSpPr txBox="1"/>
          <p:nvPr/>
        </p:nvSpPr>
        <p:spPr>
          <a:xfrm>
            <a:off x="0" y="26522"/>
            <a:ext cx="62848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Wingdings" pitchFamily="2" charset="2"/>
              <a:buChar char="Ø"/>
            </a:pP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</a:t>
            </a:r>
            <a:r>
              <a:rPr lang="zh-CN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zh-CN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zh-CN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external</a:t>
            </a:r>
            <a:r>
              <a:rPr lang="zh-CN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capability 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5759B7B-663A-110D-2AA2-84A82BD502C7}"/>
              </a:ext>
            </a:extLst>
          </p:cNvPr>
          <p:cNvSpPr txBox="1"/>
          <p:nvPr/>
        </p:nvSpPr>
        <p:spPr>
          <a:xfrm>
            <a:off x="6717564" y="1075824"/>
            <a:ext cx="5371405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§"/>
            </a:pPr>
            <a:r>
              <a:rPr lang="en-US" altLang="zh-CN" sz="2000" dirty="0">
                <a:latin typeface="Bell MT" panose="02020503060305020303" pitchFamily="18" charset="77"/>
              </a:rPr>
              <a:t>Open-domain</a:t>
            </a:r>
            <a:r>
              <a:rPr lang="zh-CN" altLang="en-US" sz="2000" dirty="0">
                <a:latin typeface="Bell MT" panose="02020503060305020303" pitchFamily="18" charset="77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</a:rPr>
              <a:t>Dialogue</a:t>
            </a:r>
            <a:r>
              <a:rPr lang="zh-CN" altLang="en-US" sz="2000" dirty="0">
                <a:latin typeface="Bell MT" panose="02020503060305020303" pitchFamily="18" charset="77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</a:rPr>
              <a:t>System</a:t>
            </a:r>
            <a:r>
              <a:rPr lang="zh-CN" altLang="en-US" sz="2000" dirty="0">
                <a:latin typeface="Bell MT" panose="02020503060305020303" pitchFamily="18" charset="77"/>
              </a:rPr>
              <a:t> </a:t>
            </a:r>
            <a:r>
              <a:rPr lang="en-HK" sz="2000" i="0" dirty="0">
                <a:effectLst/>
                <a:latin typeface="Bell MT" panose="02020503060305020303" pitchFamily="18" charset="77"/>
              </a:rPr>
              <a:t>requires access to various external knowledge sources to deliver </a:t>
            </a:r>
            <a:r>
              <a:rPr lang="en-HK" sz="2000" b="1" i="0" dirty="0">
                <a:solidFill>
                  <a:srgbClr val="C00000"/>
                </a:solidFill>
                <a:effectLst/>
                <a:latin typeface="Bell MT" panose="02020503060305020303" pitchFamily="18" charset="77"/>
              </a:rPr>
              <a:t>reliable, informative, personalized, and helpful responses</a:t>
            </a:r>
            <a:r>
              <a:rPr lang="en-US" altLang="zh-CN" sz="2000" dirty="0">
                <a:latin typeface="Bell MT" panose="02020503060305020303" pitchFamily="18" charset="77"/>
              </a:rPr>
              <a:t>,</a:t>
            </a:r>
            <a:r>
              <a:rPr lang="zh-CN" altLang="en-US" sz="2000" dirty="0">
                <a:latin typeface="Bell MT" panose="02020503060305020303" pitchFamily="18" charset="77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</a:rPr>
              <a:t>depending</a:t>
            </a:r>
            <a:r>
              <a:rPr lang="zh-CN" altLang="en-US" sz="2000" dirty="0">
                <a:latin typeface="Bell MT" panose="02020503060305020303" pitchFamily="18" charset="77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</a:rPr>
              <a:t>on</a:t>
            </a:r>
            <a:r>
              <a:rPr lang="zh-CN" altLang="en-US" sz="2000" dirty="0">
                <a:latin typeface="Bell MT" panose="02020503060305020303" pitchFamily="18" charset="77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</a:rPr>
              <a:t>which</a:t>
            </a:r>
            <a:r>
              <a:rPr lang="zh-CN" altLang="en-US" sz="2000" dirty="0">
                <a:latin typeface="Bell MT" panose="02020503060305020303" pitchFamily="18" charset="77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</a:rPr>
              <a:t>sources</a:t>
            </a:r>
            <a:r>
              <a:rPr lang="zh-CN" altLang="en-US" sz="2000" dirty="0">
                <a:latin typeface="Bell MT" panose="02020503060305020303" pitchFamily="18" charset="77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</a:rPr>
              <a:t>are</a:t>
            </a:r>
            <a:r>
              <a:rPr lang="zh-CN" altLang="en-US" sz="2000" dirty="0">
                <a:latin typeface="Bell MT" panose="02020503060305020303" pitchFamily="18" charset="77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</a:rPr>
              <a:t>invoked.</a:t>
            </a:r>
            <a:endParaRPr lang="en-HK" altLang="zh-CN" sz="2000" dirty="0">
              <a:latin typeface="Bell MT" panose="02020503060305020303" pitchFamily="18" charset="77"/>
            </a:endParaRPr>
          </a:p>
          <a:p>
            <a:pPr marL="457200" indent="-457200">
              <a:buFont typeface="Wingdings" pitchFamily="2" charset="2"/>
              <a:buChar char="§"/>
            </a:pPr>
            <a:endParaRPr lang="en-US" altLang="zh-CN" sz="2000" dirty="0">
              <a:latin typeface="Bell MT" panose="02020503060305020303" pitchFamily="18" charset="77"/>
            </a:endParaRPr>
          </a:p>
          <a:p>
            <a:pPr marL="457200" indent="-457200">
              <a:buFont typeface="Wingdings" pitchFamily="2" charset="2"/>
              <a:buChar char="§"/>
            </a:pPr>
            <a:r>
              <a:rPr lang="en-US" altLang="zh-CN" sz="2000" dirty="0">
                <a:latin typeface="Bell MT" panose="02020503060305020303" pitchFamily="18" charset="77"/>
              </a:rPr>
              <a:t>Indiscriminately</a:t>
            </a:r>
            <a:r>
              <a:rPr lang="zh-CN" altLang="en-US" sz="2000" dirty="0">
                <a:latin typeface="Bell MT" panose="02020503060305020303" pitchFamily="18" charset="77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</a:rPr>
              <a:t>incorporating</a:t>
            </a:r>
            <a:r>
              <a:rPr lang="zh-CN" altLang="en-US" sz="2000" dirty="0">
                <a:latin typeface="Bell MT" panose="02020503060305020303" pitchFamily="18" charset="77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</a:rPr>
              <a:t>all</a:t>
            </a:r>
            <a:r>
              <a:rPr lang="zh-CN" altLang="en-US" sz="2000" dirty="0">
                <a:latin typeface="Bell MT" panose="02020503060305020303" pitchFamily="18" charset="77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</a:rPr>
              <a:t>sources</a:t>
            </a:r>
            <a:r>
              <a:rPr lang="zh-CN" altLang="en-US" sz="2000" dirty="0">
                <a:latin typeface="Bell MT" panose="02020503060305020303" pitchFamily="18" charset="77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</a:rPr>
              <a:t>bring</a:t>
            </a:r>
            <a:r>
              <a:rPr lang="zh-CN" altLang="en-US" sz="2000" dirty="0">
                <a:latin typeface="Bell MT" panose="02020503060305020303" pitchFamily="18" charset="77"/>
              </a:rPr>
              <a:t> </a:t>
            </a:r>
            <a:r>
              <a:rPr lang="en-US" altLang="zh-CN" sz="2000" b="1" dirty="0">
                <a:solidFill>
                  <a:srgbClr val="C00000"/>
                </a:solidFill>
                <a:latin typeface="Bell MT" panose="02020503060305020303" pitchFamily="18" charset="77"/>
              </a:rPr>
              <a:t>unnecessary computing</a:t>
            </a:r>
            <a:r>
              <a:rPr lang="zh-CN" altLang="en-US" sz="2000" b="1" dirty="0">
                <a:solidFill>
                  <a:srgbClr val="C00000"/>
                </a:solidFill>
                <a:latin typeface="Bell MT" panose="02020503060305020303" pitchFamily="18" charset="77"/>
              </a:rPr>
              <a:t> </a:t>
            </a:r>
            <a:r>
              <a:rPr lang="en-US" altLang="zh-CN" sz="2000" b="1" dirty="0">
                <a:solidFill>
                  <a:srgbClr val="C00000"/>
                </a:solidFill>
                <a:latin typeface="Bell MT" panose="02020503060305020303" pitchFamily="18" charset="77"/>
              </a:rPr>
              <a:t>cost</a:t>
            </a:r>
            <a:r>
              <a:rPr lang="en-US" altLang="zh-CN" sz="2000" dirty="0">
                <a:latin typeface="Bell MT" panose="02020503060305020303" pitchFamily="18" charset="77"/>
              </a:rPr>
              <a:t>,</a:t>
            </a:r>
            <a:r>
              <a:rPr lang="zh-CN" altLang="en-US" sz="2000" dirty="0">
                <a:latin typeface="Bell MT" panose="02020503060305020303" pitchFamily="18" charset="77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</a:rPr>
              <a:t>and</a:t>
            </a:r>
            <a:r>
              <a:rPr lang="zh-CN" altLang="en-US" sz="2000" dirty="0">
                <a:latin typeface="Bell MT" panose="02020503060305020303" pitchFamily="18" charset="77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</a:rPr>
              <a:t>sometimes</a:t>
            </a:r>
            <a:r>
              <a:rPr lang="zh-CN" altLang="en-US" sz="2000" dirty="0">
                <a:latin typeface="Bell MT" panose="02020503060305020303" pitchFamily="18" charset="77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</a:rPr>
              <a:t>it</a:t>
            </a:r>
            <a:r>
              <a:rPr lang="zh-CN" altLang="en-US" sz="2000" dirty="0">
                <a:latin typeface="Bell MT" panose="02020503060305020303" pitchFamily="18" charset="77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</a:rPr>
              <a:t>does</a:t>
            </a:r>
            <a:r>
              <a:rPr lang="zh-CN" altLang="en-US" sz="2000" dirty="0">
                <a:latin typeface="Bell MT" panose="02020503060305020303" pitchFamily="18" charset="77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</a:rPr>
              <a:t>not</a:t>
            </a:r>
            <a:r>
              <a:rPr lang="zh-CN" altLang="en-US" sz="2000" dirty="0">
                <a:latin typeface="Bell MT" panose="02020503060305020303" pitchFamily="18" charset="77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</a:rPr>
              <a:t>require</a:t>
            </a:r>
            <a:r>
              <a:rPr lang="zh-CN" altLang="en-US" sz="2000" dirty="0">
                <a:latin typeface="Bell MT" panose="02020503060305020303" pitchFamily="18" charset="77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</a:rPr>
              <a:t>external</a:t>
            </a:r>
            <a:r>
              <a:rPr lang="zh-CN" altLang="en-US" sz="2000" dirty="0">
                <a:latin typeface="Bell MT" panose="02020503060305020303" pitchFamily="18" charset="77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</a:rPr>
              <a:t>knowledge.</a:t>
            </a:r>
          </a:p>
          <a:p>
            <a:pPr marL="457200" indent="-457200">
              <a:buFont typeface="Wingdings" pitchFamily="2" charset="2"/>
              <a:buChar char="§"/>
            </a:pPr>
            <a:endParaRPr lang="en-US" sz="2000" dirty="0">
              <a:latin typeface="Bell MT" panose="02020503060305020303" pitchFamily="18" charset="77"/>
            </a:endParaRPr>
          </a:p>
          <a:p>
            <a:pPr marL="457200" indent="-457200">
              <a:buFont typeface="Wingdings" pitchFamily="2" charset="2"/>
              <a:buChar char="§"/>
            </a:pPr>
            <a:r>
              <a:rPr lang="en-US" altLang="zh-CN" sz="2000" dirty="0">
                <a:latin typeface="Bell MT" panose="02020503060305020303" pitchFamily="18" charset="77"/>
              </a:rPr>
              <a:t>The</a:t>
            </a:r>
            <a:r>
              <a:rPr lang="zh-CN" altLang="en-US" sz="2000" dirty="0">
                <a:latin typeface="Bell MT" panose="02020503060305020303" pitchFamily="18" charset="77"/>
              </a:rPr>
              <a:t> </a:t>
            </a:r>
            <a:r>
              <a:rPr lang="en-HK" sz="2000" b="1" i="0" dirty="0">
                <a:solidFill>
                  <a:srgbClr val="C00000"/>
                </a:solidFill>
                <a:effectLst/>
                <a:latin typeface="Bell MT" panose="02020503060305020303" pitchFamily="18" charset="77"/>
              </a:rPr>
              <a:t>interdependence</a:t>
            </a:r>
            <a:r>
              <a:rPr lang="zh-CN" altLang="en-US" sz="2000" dirty="0">
                <a:latin typeface="Bell MT" panose="02020503060305020303" pitchFamily="18" charset="77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</a:rPr>
              <a:t>between</a:t>
            </a:r>
            <a:r>
              <a:rPr lang="zh-CN" altLang="en-US" sz="2000" dirty="0">
                <a:latin typeface="Bell MT" panose="02020503060305020303" pitchFamily="18" charset="77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</a:rPr>
              <a:t>different</a:t>
            </a:r>
            <a:r>
              <a:rPr lang="zh-CN" altLang="en-US" sz="2000" dirty="0">
                <a:latin typeface="Bell MT" panose="02020503060305020303" pitchFamily="18" charset="77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</a:rPr>
              <a:t>external</a:t>
            </a:r>
            <a:r>
              <a:rPr lang="zh-CN" altLang="en-US" sz="2000" dirty="0">
                <a:latin typeface="Bell MT" panose="02020503060305020303" pitchFamily="18" charset="77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</a:rPr>
              <a:t>sources</a:t>
            </a:r>
            <a:r>
              <a:rPr lang="zh-CN" altLang="en-US" sz="2000" dirty="0">
                <a:latin typeface="Bell MT" panose="02020503060305020303" pitchFamily="18" charset="77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</a:rPr>
              <a:t>brings</a:t>
            </a:r>
            <a:r>
              <a:rPr lang="zh-CN" altLang="en-US" sz="2000" dirty="0">
                <a:latin typeface="Bell MT" panose="02020503060305020303" pitchFamily="18" charset="77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</a:rPr>
              <a:t>new</a:t>
            </a:r>
            <a:r>
              <a:rPr lang="zh-CN" altLang="en-US" sz="2000" dirty="0">
                <a:latin typeface="Bell MT" panose="02020503060305020303" pitchFamily="18" charset="77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</a:rPr>
              <a:t>challenges,</a:t>
            </a:r>
            <a:r>
              <a:rPr lang="zh-CN" altLang="en-US" sz="2000" dirty="0">
                <a:latin typeface="Bell MT" panose="02020503060305020303" pitchFamily="18" charset="77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</a:rPr>
              <a:t>while ignoring</a:t>
            </a:r>
            <a:r>
              <a:rPr lang="zh-CN" altLang="en-US" sz="2000" dirty="0">
                <a:latin typeface="Bell MT" panose="02020503060305020303" pitchFamily="18" charset="77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</a:rPr>
              <a:t>the</a:t>
            </a:r>
            <a:r>
              <a:rPr lang="zh-CN" altLang="en-US" sz="2000" dirty="0">
                <a:latin typeface="Bell MT" panose="02020503060305020303" pitchFamily="18" charset="77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</a:rPr>
              <a:t>complex</a:t>
            </a:r>
            <a:r>
              <a:rPr lang="zh-CN" altLang="en-US" sz="2000" dirty="0">
                <a:latin typeface="Bell MT" panose="02020503060305020303" pitchFamily="18" charset="77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</a:rPr>
              <a:t>relationship</a:t>
            </a:r>
            <a:r>
              <a:rPr lang="zh-CN" altLang="en-US" sz="2000" dirty="0">
                <a:latin typeface="Bell MT" panose="02020503060305020303" pitchFamily="18" charset="77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</a:rPr>
              <a:t>between</a:t>
            </a:r>
            <a:r>
              <a:rPr lang="zh-CN" altLang="en-US" sz="2000" dirty="0">
                <a:latin typeface="Bell MT" panose="02020503060305020303" pitchFamily="18" charset="77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</a:rPr>
              <a:t>different</a:t>
            </a:r>
            <a:r>
              <a:rPr lang="zh-CN" altLang="en-US" sz="2000" dirty="0">
                <a:latin typeface="Bell MT" panose="02020503060305020303" pitchFamily="18" charset="77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</a:rPr>
              <a:t>sources,</a:t>
            </a:r>
            <a:r>
              <a:rPr lang="zh-CN" altLang="en-US" sz="2000" dirty="0">
                <a:latin typeface="Bell MT" panose="02020503060305020303" pitchFamily="18" charset="77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</a:rPr>
              <a:t>leads</a:t>
            </a:r>
            <a:r>
              <a:rPr lang="zh-CN" altLang="en-US" sz="2000" dirty="0">
                <a:latin typeface="Bell MT" panose="02020503060305020303" pitchFamily="18" charset="77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</a:rPr>
              <a:t>to</a:t>
            </a:r>
            <a:r>
              <a:rPr lang="zh-CN" altLang="en-US" sz="2000" dirty="0">
                <a:latin typeface="Bell MT" panose="02020503060305020303" pitchFamily="18" charset="77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</a:rPr>
              <a:t>sub-optimal</a:t>
            </a:r>
            <a:r>
              <a:rPr lang="zh-CN" altLang="en-US" sz="2000" dirty="0">
                <a:latin typeface="Bell MT" panose="02020503060305020303" pitchFamily="18" charset="77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</a:rPr>
              <a:t>performance.</a:t>
            </a:r>
          </a:p>
          <a:p>
            <a:pPr marL="457200" indent="-457200">
              <a:buFont typeface="Wingdings" pitchFamily="2" charset="2"/>
              <a:buChar char="§"/>
            </a:pPr>
            <a:endParaRPr lang="en-US" sz="2000" dirty="0">
              <a:latin typeface="Bell MT" panose="02020503060305020303" pitchFamily="18" charset="77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D53755D-6652-C600-53EA-0E90E39C38C7}"/>
              </a:ext>
            </a:extLst>
          </p:cNvPr>
          <p:cNvCxnSpPr>
            <a:cxnSpLocks/>
          </p:cNvCxnSpPr>
          <p:nvPr/>
        </p:nvCxnSpPr>
        <p:spPr>
          <a:xfrm>
            <a:off x="0" y="705678"/>
            <a:ext cx="12192000" cy="0"/>
          </a:xfrm>
          <a:prstGeom prst="line">
            <a:avLst/>
          </a:prstGeom>
          <a:ln w="254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4" name="Picture 3" descr="A purple and yellow shield with a white banner&#10;&#10;Description automatically generated">
            <a:extLst>
              <a:ext uri="{FF2B5EF4-FFF2-40B4-BE49-F238E27FC236}">
                <a16:creationId xmlns:a16="http://schemas.microsoft.com/office/drawing/2014/main" id="{66B0C1DC-0A36-FB9D-FB01-4E86C1796E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9321" y="63396"/>
            <a:ext cx="762581" cy="601168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32776DF3-EBB9-0CD2-0123-FF25C555B4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7707" y="49372"/>
            <a:ext cx="762582" cy="615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19537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462989B3-1106-C1B7-A76A-9230173A528C}"/>
              </a:ext>
            </a:extLst>
          </p:cNvPr>
          <p:cNvSpPr txBox="1"/>
          <p:nvPr/>
        </p:nvSpPr>
        <p:spPr>
          <a:xfrm>
            <a:off x="-601200" y="102370"/>
            <a:ext cx="108718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Wingdings" pitchFamily="2" charset="2"/>
              <a:buChar char="Ø"/>
            </a:pP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case</a:t>
            </a:r>
            <a:r>
              <a:rPr lang="zh-C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zh-C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dependency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between</a:t>
            </a:r>
            <a:r>
              <a:rPr lang="zh-C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different</a:t>
            </a:r>
            <a:r>
              <a:rPr lang="zh-C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knowledge</a:t>
            </a:r>
            <a:r>
              <a:rPr lang="zh-C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sources</a:t>
            </a:r>
            <a:r>
              <a:rPr lang="zh-C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92DC20-1D2E-78EA-E2B1-C1AD1E978E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4238" y="1054387"/>
            <a:ext cx="5843523" cy="50746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089CD30-7F77-56A2-521C-5C7C74E00588}"/>
              </a:ext>
            </a:extLst>
          </p:cNvPr>
          <p:cNvSpPr txBox="1"/>
          <p:nvPr/>
        </p:nvSpPr>
        <p:spPr>
          <a:xfrm>
            <a:off x="648542" y="6168930"/>
            <a:ext cx="113845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latin typeface="Bell MT" panose="02020503060305020303" pitchFamily="18" charset="77"/>
              </a:rPr>
              <a:t>How</a:t>
            </a:r>
            <a:r>
              <a:rPr lang="zh-CN" altLang="en-US" b="1" dirty="0">
                <a:latin typeface="Bell MT" panose="02020503060305020303" pitchFamily="18" charset="77"/>
              </a:rPr>
              <a:t> </a:t>
            </a:r>
            <a:r>
              <a:rPr lang="en-US" altLang="zh-CN" b="1" dirty="0">
                <a:latin typeface="Bell MT" panose="02020503060305020303" pitchFamily="18" charset="77"/>
              </a:rPr>
              <a:t>to</a:t>
            </a:r>
            <a:r>
              <a:rPr lang="zh-CN" altLang="en-US" b="1" dirty="0">
                <a:latin typeface="Bell MT" panose="02020503060305020303" pitchFamily="18" charset="77"/>
              </a:rPr>
              <a:t> </a:t>
            </a:r>
            <a:r>
              <a:rPr lang="en-US" altLang="zh-CN" b="1" dirty="0">
                <a:latin typeface="Bell MT" panose="02020503060305020303" pitchFamily="18" charset="77"/>
              </a:rPr>
              <a:t>infuse</a:t>
            </a:r>
            <a:r>
              <a:rPr lang="zh-CN" altLang="en-US" b="1" dirty="0">
                <a:latin typeface="Bell MT" panose="02020503060305020303" pitchFamily="18" charset="77"/>
              </a:rPr>
              <a:t> </a:t>
            </a:r>
            <a:r>
              <a:rPr lang="en-US" altLang="zh-CN" b="1" dirty="0">
                <a:latin typeface="Bell MT" panose="02020503060305020303" pitchFamily="18" charset="77"/>
              </a:rPr>
              <a:t>these</a:t>
            </a:r>
            <a:r>
              <a:rPr lang="zh-CN" altLang="en-US" b="1" dirty="0">
                <a:latin typeface="Bell MT" panose="02020503060305020303" pitchFamily="18" charset="77"/>
              </a:rPr>
              <a:t> </a:t>
            </a:r>
            <a:r>
              <a:rPr lang="en-US" altLang="zh-CN" b="1" dirty="0">
                <a:latin typeface="Bell MT" panose="02020503060305020303" pitchFamily="18" charset="77"/>
              </a:rPr>
              <a:t>different</a:t>
            </a:r>
            <a:r>
              <a:rPr lang="zh-CN" altLang="en-US" b="1" dirty="0">
                <a:latin typeface="Bell MT" panose="02020503060305020303" pitchFamily="18" charset="77"/>
              </a:rPr>
              <a:t> </a:t>
            </a:r>
            <a:r>
              <a:rPr lang="en-US" altLang="zh-CN" b="1" dirty="0">
                <a:latin typeface="Bell MT" panose="02020503060305020303" pitchFamily="18" charset="77"/>
              </a:rPr>
              <a:t>knowledge</a:t>
            </a:r>
            <a:r>
              <a:rPr lang="zh-CN" altLang="en-US" b="1" dirty="0">
                <a:latin typeface="Bell MT" panose="02020503060305020303" pitchFamily="18" charset="77"/>
              </a:rPr>
              <a:t> </a:t>
            </a:r>
            <a:r>
              <a:rPr lang="en-US" altLang="zh-CN" b="1" dirty="0">
                <a:latin typeface="Bell MT" panose="02020503060305020303" pitchFamily="18" charset="77"/>
              </a:rPr>
              <a:t>{Document,</a:t>
            </a:r>
            <a:r>
              <a:rPr lang="zh-CN" altLang="en-US" b="1" dirty="0">
                <a:latin typeface="Bell MT" panose="02020503060305020303" pitchFamily="18" charset="77"/>
              </a:rPr>
              <a:t> </a:t>
            </a:r>
            <a:r>
              <a:rPr lang="en-US" altLang="zh-CN" b="1" dirty="0">
                <a:latin typeface="Bell MT" panose="02020503060305020303" pitchFamily="18" charset="77"/>
              </a:rPr>
              <a:t>Persona,</a:t>
            </a:r>
            <a:r>
              <a:rPr lang="zh-CN" altLang="en-US" b="1" dirty="0">
                <a:latin typeface="Bell MT" panose="02020503060305020303" pitchFamily="18" charset="77"/>
              </a:rPr>
              <a:t> </a:t>
            </a:r>
            <a:r>
              <a:rPr lang="en-US" altLang="zh-CN" b="1" dirty="0">
                <a:latin typeface="Bell MT" panose="02020503060305020303" pitchFamily="18" charset="77"/>
              </a:rPr>
              <a:t>Memory}</a:t>
            </a:r>
            <a:r>
              <a:rPr lang="zh-CN" altLang="en-US" b="1" dirty="0">
                <a:latin typeface="Bell MT" panose="02020503060305020303" pitchFamily="18" charset="77"/>
              </a:rPr>
              <a:t> </a:t>
            </a:r>
            <a:r>
              <a:rPr lang="en-US" altLang="zh-CN" b="1" dirty="0">
                <a:solidFill>
                  <a:srgbClr val="C00000"/>
                </a:solidFill>
                <a:latin typeface="Bell MT" panose="02020503060305020303" pitchFamily="18" charset="77"/>
              </a:rPr>
              <a:t>with</a:t>
            </a:r>
            <a:r>
              <a:rPr lang="zh-CN" altLang="en-US" b="1" dirty="0">
                <a:solidFill>
                  <a:srgbClr val="C00000"/>
                </a:solidFill>
                <a:latin typeface="Bell MT" panose="02020503060305020303" pitchFamily="18" charset="77"/>
              </a:rPr>
              <a:t> </a:t>
            </a:r>
            <a:r>
              <a:rPr lang="en-US" altLang="zh-CN" b="1" dirty="0">
                <a:solidFill>
                  <a:srgbClr val="C00000"/>
                </a:solidFill>
                <a:latin typeface="Bell MT" panose="02020503060305020303" pitchFamily="18" charset="77"/>
              </a:rPr>
              <a:t>dependency</a:t>
            </a:r>
            <a:r>
              <a:rPr lang="zh-CN" altLang="en-US" b="1" dirty="0">
                <a:latin typeface="Bell MT" panose="02020503060305020303" pitchFamily="18" charset="77"/>
              </a:rPr>
              <a:t> </a:t>
            </a:r>
            <a:r>
              <a:rPr lang="en-US" altLang="zh-CN" b="1" dirty="0">
                <a:latin typeface="Bell MT" panose="02020503060305020303" pitchFamily="18" charset="77"/>
              </a:rPr>
              <a:t>into</a:t>
            </a:r>
            <a:r>
              <a:rPr lang="zh-CN" altLang="en-US" b="1" dirty="0">
                <a:latin typeface="Bell MT" panose="02020503060305020303" pitchFamily="18" charset="77"/>
              </a:rPr>
              <a:t> </a:t>
            </a:r>
            <a:r>
              <a:rPr lang="en-US" altLang="zh-CN" b="1" dirty="0">
                <a:latin typeface="Bell MT" panose="02020503060305020303" pitchFamily="18" charset="77"/>
              </a:rPr>
              <a:t>one</a:t>
            </a:r>
            <a:r>
              <a:rPr lang="zh-CN" altLang="en-US" b="1" dirty="0">
                <a:latin typeface="Bell MT" panose="02020503060305020303" pitchFamily="18" charset="77"/>
              </a:rPr>
              <a:t> </a:t>
            </a:r>
            <a:r>
              <a:rPr lang="en-US" altLang="zh-CN" b="1" dirty="0">
                <a:latin typeface="Bell MT" panose="02020503060305020303" pitchFamily="18" charset="77"/>
              </a:rPr>
              <a:t>framework</a:t>
            </a:r>
            <a:r>
              <a:rPr lang="zh-CN" altLang="en-US" b="1" dirty="0">
                <a:latin typeface="Bell MT" panose="02020503060305020303" pitchFamily="18" charset="77"/>
              </a:rPr>
              <a:t> </a:t>
            </a:r>
            <a:r>
              <a:rPr lang="en-US" altLang="zh-CN" b="1" dirty="0">
                <a:latin typeface="Bell MT" panose="02020503060305020303" pitchFamily="18" charset="77"/>
              </a:rPr>
              <a:t>?</a:t>
            </a:r>
            <a:endParaRPr lang="en-US" b="1" dirty="0">
              <a:latin typeface="Bell MT" panose="02020503060305020303" pitchFamily="18" charset="77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7069012-5B29-AFCB-6C47-F648FC4589BF}"/>
              </a:ext>
            </a:extLst>
          </p:cNvPr>
          <p:cNvCxnSpPr>
            <a:cxnSpLocks/>
          </p:cNvCxnSpPr>
          <p:nvPr/>
        </p:nvCxnSpPr>
        <p:spPr>
          <a:xfrm>
            <a:off x="0" y="705678"/>
            <a:ext cx="12192000" cy="0"/>
          </a:xfrm>
          <a:prstGeom prst="line">
            <a:avLst/>
          </a:prstGeom>
          <a:ln w="254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5" name="Picture 4" descr="A purple and yellow shield with a white banner&#10;&#10;Description automatically generated">
            <a:extLst>
              <a:ext uri="{FF2B5EF4-FFF2-40B4-BE49-F238E27FC236}">
                <a16:creationId xmlns:a16="http://schemas.microsoft.com/office/drawing/2014/main" id="{DAD14FB9-C711-A124-1DD9-F8B8633ED4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9321" y="63396"/>
            <a:ext cx="762581" cy="601168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A66B387D-935C-CD54-BADB-7B387C17A5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7707" y="49372"/>
            <a:ext cx="762582" cy="615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6343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462989B3-1106-C1B7-A76A-9230173A528C}"/>
              </a:ext>
            </a:extLst>
          </p:cNvPr>
          <p:cNvSpPr txBox="1"/>
          <p:nvPr/>
        </p:nvSpPr>
        <p:spPr>
          <a:xfrm>
            <a:off x="0" y="8089"/>
            <a:ext cx="43734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Wingdings" pitchFamily="2" charset="2"/>
              <a:buChar char="Ø"/>
            </a:pPr>
            <a:r>
              <a:rPr lang="en-US" altLang="zh-CN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SAFARI</a:t>
            </a:r>
            <a:r>
              <a:rPr lang="zh-CN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Framework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054A2DE-3E7C-2B3A-D1E7-238253A895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283" y="1017463"/>
            <a:ext cx="4765128" cy="524767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CE6431E-CC95-D0D7-86D0-E939F6E20A97}"/>
              </a:ext>
            </a:extLst>
          </p:cNvPr>
          <p:cNvSpPr txBox="1"/>
          <p:nvPr/>
        </p:nvSpPr>
        <p:spPr>
          <a:xfrm>
            <a:off x="5754120" y="1225591"/>
            <a:ext cx="630436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altLang="zh-CN" sz="2000" b="1" dirty="0">
                <a:latin typeface="Bell MT" panose="02020503060305020303" pitchFamily="18" charset="77"/>
              </a:rPr>
              <a:t>Planning:</a:t>
            </a:r>
            <a:r>
              <a:rPr lang="zh-CN" altLang="en-US" sz="2000" b="1" dirty="0">
                <a:latin typeface="Bell MT" panose="02020503060305020303" pitchFamily="18" charset="77"/>
              </a:rPr>
              <a:t> </a:t>
            </a:r>
            <a:r>
              <a:rPr lang="en-HK" altLang="zh-CN" sz="2000" dirty="0">
                <a:latin typeface="Bell MT" panose="02020503060305020303" pitchFamily="18" charset="77"/>
              </a:rPr>
              <a:t>make </a:t>
            </a:r>
            <a:r>
              <a:rPr lang="en-HK" altLang="zh-CN" sz="2000" b="1" dirty="0">
                <a:solidFill>
                  <a:srgbClr val="C00000"/>
                </a:solidFill>
                <a:latin typeface="Bell MT" panose="02020503060305020303" pitchFamily="18" charset="77"/>
              </a:rPr>
              <a:t>a series of decision </a:t>
            </a:r>
            <a:r>
              <a:rPr lang="en-US" altLang="zh-CN" sz="2000" dirty="0">
                <a:latin typeface="Bell MT" panose="02020503060305020303" pitchFamily="18" charset="77"/>
              </a:rPr>
              <a:t>to</a:t>
            </a:r>
            <a:r>
              <a:rPr lang="zh-CN" altLang="en-US" sz="2000" dirty="0">
                <a:latin typeface="Bell MT" panose="02020503060305020303" pitchFamily="18" charset="77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</a:rPr>
              <a:t>determine</a:t>
            </a:r>
            <a:r>
              <a:rPr lang="zh-CN" altLang="en-US" sz="2000" dirty="0">
                <a:latin typeface="Bell MT" panose="02020503060305020303" pitchFamily="18" charset="77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</a:rPr>
              <a:t>whether</a:t>
            </a:r>
            <a:r>
              <a:rPr lang="zh-CN" altLang="en-US" sz="2000" dirty="0">
                <a:latin typeface="Bell MT" panose="02020503060305020303" pitchFamily="18" charset="77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</a:rPr>
              <a:t>or</a:t>
            </a:r>
            <a:r>
              <a:rPr lang="zh-CN" altLang="en-US" sz="2000" dirty="0">
                <a:latin typeface="Bell MT" panose="02020503060305020303" pitchFamily="18" charset="77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</a:rPr>
              <a:t>not</a:t>
            </a:r>
            <a:r>
              <a:rPr lang="zh-CN" altLang="en-US" sz="2000" dirty="0">
                <a:latin typeface="Bell MT" panose="02020503060305020303" pitchFamily="18" charset="77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</a:rPr>
              <a:t>use</a:t>
            </a:r>
            <a:r>
              <a:rPr lang="zh-CN" altLang="en-US" sz="2000" dirty="0">
                <a:latin typeface="Bell MT" panose="02020503060305020303" pitchFamily="18" charset="77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</a:rPr>
              <a:t>knowledge,</a:t>
            </a:r>
            <a:r>
              <a:rPr lang="zh-CN" altLang="en-US" sz="2000" dirty="0">
                <a:latin typeface="Bell MT" panose="02020503060305020303" pitchFamily="18" charset="77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</a:rPr>
              <a:t>which</a:t>
            </a:r>
            <a:r>
              <a:rPr lang="zh-CN" altLang="en-US" sz="2000" dirty="0">
                <a:latin typeface="Bell MT" panose="02020503060305020303" pitchFamily="18" charset="77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</a:rPr>
              <a:t>and</a:t>
            </a:r>
            <a:r>
              <a:rPr lang="zh-CN" altLang="en-US" sz="2000" dirty="0">
                <a:latin typeface="Bell MT" panose="02020503060305020303" pitchFamily="18" charset="77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</a:rPr>
              <a:t>when.</a:t>
            </a:r>
            <a:endParaRPr lang="en-HK" altLang="zh-CN" sz="2000" dirty="0">
              <a:latin typeface="Bell MT" panose="02020503060305020303" pitchFamily="18" charset="77"/>
            </a:endParaRPr>
          </a:p>
          <a:p>
            <a:endParaRPr lang="en-HK" altLang="zh-CN" sz="2000" b="1" dirty="0">
              <a:latin typeface="Bell MT" panose="02020503060305020303" pitchFamily="18" charset="77"/>
            </a:endParaRPr>
          </a:p>
          <a:p>
            <a:endParaRPr lang="en-HK" altLang="zh-CN" sz="2000" b="1" dirty="0">
              <a:latin typeface="Bell MT" panose="02020503060305020303" pitchFamily="18" charset="77"/>
            </a:endParaRPr>
          </a:p>
          <a:p>
            <a:pPr marL="285750" indent="-285750">
              <a:buFont typeface="Wingdings" pitchFamily="2" charset="2"/>
              <a:buChar char="§"/>
            </a:pPr>
            <a:endParaRPr lang="en-US" altLang="zh-CN" sz="2000" b="1" dirty="0">
              <a:latin typeface="Bell MT" panose="02020503060305020303" pitchFamily="18" charset="77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en-US" altLang="zh-CN" sz="2000" b="1" dirty="0">
                <a:latin typeface="Bell MT" panose="02020503060305020303" pitchFamily="18" charset="77"/>
              </a:rPr>
              <a:t>Retrieval:</a:t>
            </a:r>
            <a:r>
              <a:rPr lang="zh-CN" altLang="en-US" sz="2000" b="1" dirty="0">
                <a:latin typeface="Bell MT" panose="02020503060305020303" pitchFamily="18" charset="77"/>
              </a:rPr>
              <a:t> </a:t>
            </a:r>
            <a:r>
              <a:rPr lang="en-HK" altLang="zh-CN" sz="2000" dirty="0">
                <a:latin typeface="Bell MT" panose="02020503060305020303" pitchFamily="18" charset="77"/>
              </a:rPr>
              <a:t>retrieve </a:t>
            </a:r>
            <a:r>
              <a:rPr lang="en-US" altLang="zh-CN" sz="2000" i="1" dirty="0">
                <a:latin typeface="Bell MT" panose="02020503060305020303" pitchFamily="18" charset="77"/>
              </a:rPr>
              <a:t>top-n</a:t>
            </a:r>
            <a:r>
              <a:rPr lang="zh-CN" altLang="en-US" sz="2000" i="1" dirty="0">
                <a:latin typeface="Bell MT" panose="02020503060305020303" pitchFamily="18" charset="77"/>
              </a:rPr>
              <a:t> </a:t>
            </a:r>
            <a:r>
              <a:rPr lang="en-HK" altLang="zh-CN" sz="2000" dirty="0">
                <a:latin typeface="Bell MT" panose="02020503060305020303" pitchFamily="18" charset="77"/>
              </a:rPr>
              <a:t>results from local databases according to the decided used source knowledge</a:t>
            </a:r>
          </a:p>
          <a:p>
            <a:endParaRPr lang="en-HK" sz="2000" b="1" dirty="0">
              <a:latin typeface="Bell MT" panose="02020503060305020303" pitchFamily="18" charset="77"/>
            </a:endParaRPr>
          </a:p>
          <a:p>
            <a:pPr marL="285750" indent="-285750">
              <a:buFont typeface="Wingdings" pitchFamily="2" charset="2"/>
              <a:buChar char="§"/>
            </a:pPr>
            <a:endParaRPr lang="en-US" altLang="zh-CN" sz="2000" b="1" dirty="0">
              <a:latin typeface="Bell MT" panose="02020503060305020303" pitchFamily="18" charset="77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en-US" altLang="zh-CN" sz="2000" b="1" dirty="0">
                <a:latin typeface="Bell MT" panose="02020503060305020303" pitchFamily="18" charset="77"/>
              </a:rPr>
              <a:t>Assembling:</a:t>
            </a:r>
            <a:r>
              <a:rPr lang="zh-CN" altLang="en-US" sz="2000" b="1" dirty="0">
                <a:latin typeface="Bell MT" panose="02020503060305020303" pitchFamily="18" charset="77"/>
              </a:rPr>
              <a:t> </a:t>
            </a:r>
            <a:r>
              <a:rPr lang="en-HK" altLang="zh-CN" sz="2000" dirty="0">
                <a:latin typeface="Bell MT" panose="02020503060305020303" pitchFamily="18" charset="77"/>
              </a:rPr>
              <a:t>incorporate all retrieved middle results into the final response generation</a:t>
            </a:r>
            <a:endParaRPr lang="en-US" sz="2000" dirty="0">
              <a:latin typeface="Bell MT" panose="02020503060305020303" pitchFamily="18" charset="77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11F4D8-F5A4-2BF6-953D-F96F369443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2462" y="2104610"/>
            <a:ext cx="3622745" cy="4528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911AFFA-3954-08E4-D6CD-E2F1696B02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2758" y="3467637"/>
            <a:ext cx="4120802" cy="4599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CDD2BFC-5835-F068-79F3-59B89F878D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98563" y="4799499"/>
            <a:ext cx="3202546" cy="4497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A37D4AD-7DC4-16EE-8496-6F4B929374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64950" y="5397763"/>
            <a:ext cx="4321863" cy="62384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4DB4BC7-CEB6-98A3-67B1-8DD49B9CB824}"/>
              </a:ext>
            </a:extLst>
          </p:cNvPr>
          <p:cNvCxnSpPr/>
          <p:nvPr/>
        </p:nvCxnSpPr>
        <p:spPr>
          <a:xfrm>
            <a:off x="14985314" y="497492"/>
            <a:ext cx="0" cy="759131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91D9631-CC53-237A-A49D-3435A1D6376B}"/>
              </a:ext>
            </a:extLst>
          </p:cNvPr>
          <p:cNvCxnSpPr>
            <a:cxnSpLocks/>
          </p:cNvCxnSpPr>
          <p:nvPr/>
        </p:nvCxnSpPr>
        <p:spPr>
          <a:xfrm>
            <a:off x="0" y="705678"/>
            <a:ext cx="12192000" cy="0"/>
          </a:xfrm>
          <a:prstGeom prst="line">
            <a:avLst/>
          </a:prstGeom>
          <a:ln w="254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1" name="Picture 10" descr="A purple and yellow shield with a white banner&#10;&#10;Description automatically generated">
            <a:extLst>
              <a:ext uri="{FF2B5EF4-FFF2-40B4-BE49-F238E27FC236}">
                <a16:creationId xmlns:a16="http://schemas.microsoft.com/office/drawing/2014/main" id="{642657F4-B09D-FAD1-AD78-8B534A35D3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89321" y="63396"/>
            <a:ext cx="762581" cy="601168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AEA58A41-BF43-631A-D01E-1CA59D27DB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7707" y="49372"/>
            <a:ext cx="762582" cy="615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86773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462989B3-1106-C1B7-A76A-9230173A528C}"/>
              </a:ext>
            </a:extLst>
          </p:cNvPr>
          <p:cNvSpPr txBox="1"/>
          <p:nvPr/>
        </p:nvSpPr>
        <p:spPr>
          <a:xfrm>
            <a:off x="118351" y="59436"/>
            <a:ext cx="43734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Wingdings" pitchFamily="2" charset="2"/>
              <a:buChar char="Ø"/>
            </a:pPr>
            <a:r>
              <a:rPr lang="en-US" altLang="zh-CN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SAFARI</a:t>
            </a:r>
            <a:r>
              <a:rPr lang="zh-CN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Framework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2916F5-645B-838C-302D-5BF718A539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351" y="3034685"/>
            <a:ext cx="5055892" cy="27664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23FBB32-F6C5-8064-4AF4-90354C5380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4438" y="3092068"/>
            <a:ext cx="3079354" cy="265166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00CE630-79B9-9701-110E-163D4930DF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2778" y="3092068"/>
            <a:ext cx="3079353" cy="245733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2D856B8-EFE5-4326-02C9-F167B284DD5C}"/>
              </a:ext>
            </a:extLst>
          </p:cNvPr>
          <p:cNvSpPr txBox="1"/>
          <p:nvPr/>
        </p:nvSpPr>
        <p:spPr>
          <a:xfrm>
            <a:off x="1118770" y="1351921"/>
            <a:ext cx="81957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altLang="zh-CN" sz="2400" dirty="0">
                <a:latin typeface="Bell MT" panose="02020503060305020303" pitchFamily="18" charset="77"/>
              </a:rPr>
              <a:t>Supervised</a:t>
            </a:r>
            <a:r>
              <a:rPr lang="zh-CN" altLang="en-US" sz="2400" dirty="0">
                <a:latin typeface="Bell MT" panose="02020503060305020303" pitchFamily="18" charset="77"/>
              </a:rPr>
              <a:t> </a:t>
            </a:r>
            <a:r>
              <a:rPr lang="en-US" altLang="zh-CN" sz="2400" dirty="0">
                <a:latin typeface="Bell MT" panose="02020503060305020303" pitchFamily="18" charset="77"/>
              </a:rPr>
              <a:t>SAFARI</a:t>
            </a:r>
            <a:r>
              <a:rPr lang="zh-CN" altLang="en-US" sz="2400" dirty="0">
                <a:latin typeface="Bell MT" panose="02020503060305020303" pitchFamily="18" charset="77"/>
              </a:rPr>
              <a:t> </a:t>
            </a:r>
            <a:r>
              <a:rPr lang="en-US" altLang="zh-CN" sz="2400" b="1" dirty="0">
                <a:solidFill>
                  <a:srgbClr val="C00000"/>
                </a:solidFill>
                <a:latin typeface="Bell MT" panose="02020503060305020303" pitchFamily="18" charset="77"/>
              </a:rPr>
              <a:t>(End-to-end</a:t>
            </a:r>
            <a:r>
              <a:rPr lang="zh-CN" altLang="en-US" sz="2400" b="1" dirty="0">
                <a:solidFill>
                  <a:srgbClr val="C00000"/>
                </a:solidFill>
                <a:latin typeface="Bell MT" panose="02020503060305020303" pitchFamily="18" charset="77"/>
              </a:rPr>
              <a:t> </a:t>
            </a:r>
            <a:r>
              <a:rPr lang="en-US" altLang="zh-CN" sz="2400" b="1" dirty="0">
                <a:solidFill>
                  <a:srgbClr val="C00000"/>
                </a:solidFill>
                <a:latin typeface="Bell MT" panose="02020503060305020303" pitchFamily="18" charset="77"/>
              </a:rPr>
              <a:t>Training,</a:t>
            </a:r>
            <a:r>
              <a:rPr lang="zh-CN" altLang="en-US" sz="2400" b="1" dirty="0">
                <a:solidFill>
                  <a:srgbClr val="C00000"/>
                </a:solidFill>
                <a:latin typeface="Bell MT" panose="02020503060305020303" pitchFamily="18" charset="77"/>
              </a:rPr>
              <a:t> </a:t>
            </a:r>
            <a:r>
              <a:rPr lang="en-US" altLang="zh-CN" sz="2400" b="1" dirty="0" err="1">
                <a:solidFill>
                  <a:srgbClr val="C00000"/>
                </a:solidFill>
                <a:latin typeface="Bell MT" panose="02020503060305020303" pitchFamily="18" charset="77"/>
              </a:rPr>
              <a:t>LoRA</a:t>
            </a:r>
            <a:r>
              <a:rPr lang="en-US" altLang="zh-CN" sz="2400" b="1" dirty="0">
                <a:solidFill>
                  <a:srgbClr val="C00000"/>
                </a:solidFill>
                <a:latin typeface="Bell MT" panose="02020503060305020303" pitchFamily="18" charset="77"/>
              </a:rPr>
              <a:t>)</a:t>
            </a:r>
          </a:p>
          <a:p>
            <a:endParaRPr lang="en-US" sz="2400" b="1" dirty="0">
              <a:solidFill>
                <a:srgbClr val="C00000"/>
              </a:solidFill>
              <a:latin typeface="Bell MT" panose="02020503060305020303" pitchFamily="18" charset="77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en-US" altLang="zh-CN" sz="2400" dirty="0">
                <a:latin typeface="Bell MT" panose="02020503060305020303" pitchFamily="18" charset="77"/>
              </a:rPr>
              <a:t>Unsupervised</a:t>
            </a:r>
            <a:r>
              <a:rPr lang="zh-CN" altLang="en-US" sz="2400" dirty="0">
                <a:latin typeface="Bell MT" panose="02020503060305020303" pitchFamily="18" charset="77"/>
              </a:rPr>
              <a:t> </a:t>
            </a:r>
            <a:r>
              <a:rPr lang="en-US" altLang="zh-CN" sz="2400" dirty="0">
                <a:latin typeface="Bell MT" panose="02020503060305020303" pitchFamily="18" charset="77"/>
              </a:rPr>
              <a:t>SAFARI</a:t>
            </a:r>
            <a:endParaRPr lang="en-US" sz="2400" dirty="0">
              <a:latin typeface="Bell MT" panose="02020503060305020303" pitchFamily="18" charset="77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DE95E4B-1229-CAB9-4D68-8692304D9A5E}"/>
              </a:ext>
            </a:extLst>
          </p:cNvPr>
          <p:cNvCxnSpPr/>
          <p:nvPr/>
        </p:nvCxnSpPr>
        <p:spPr>
          <a:xfrm>
            <a:off x="5174243" y="2717442"/>
            <a:ext cx="0" cy="358032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81BECE77-4A4C-D7A2-2B33-6679772E1CAD}"/>
              </a:ext>
            </a:extLst>
          </p:cNvPr>
          <p:cNvSpPr txBox="1"/>
          <p:nvPr/>
        </p:nvSpPr>
        <p:spPr>
          <a:xfrm>
            <a:off x="1427956" y="5992097"/>
            <a:ext cx="21652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>
                <a:latin typeface="Bell MT" panose="02020503060305020303" pitchFamily="18" charset="77"/>
              </a:rPr>
              <a:t>Supervised</a:t>
            </a:r>
            <a:r>
              <a:rPr lang="zh-CN" altLang="en-US" sz="1800" dirty="0">
                <a:latin typeface="Bell MT" panose="02020503060305020303" pitchFamily="18" charset="77"/>
              </a:rPr>
              <a:t> </a:t>
            </a:r>
            <a:r>
              <a:rPr lang="en-US" altLang="zh-CN" sz="1800" b="1" dirty="0">
                <a:solidFill>
                  <a:srgbClr val="C00000"/>
                </a:solidFill>
                <a:latin typeface="Bell MT" panose="02020503060305020303" pitchFamily="18" charset="77"/>
              </a:rPr>
              <a:t>SAFARI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6115D91-34DB-3F1F-D57D-DBAD632A6EEF}"/>
              </a:ext>
            </a:extLst>
          </p:cNvPr>
          <p:cNvSpPr txBox="1"/>
          <p:nvPr/>
        </p:nvSpPr>
        <p:spPr>
          <a:xfrm>
            <a:off x="7645925" y="5992097"/>
            <a:ext cx="25842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Bell MT" panose="02020503060305020303" pitchFamily="18" charset="77"/>
              </a:rPr>
              <a:t>Uns</a:t>
            </a:r>
            <a:r>
              <a:rPr lang="en-US" altLang="zh-CN" sz="1800" dirty="0">
                <a:latin typeface="Bell MT" panose="02020503060305020303" pitchFamily="18" charset="77"/>
              </a:rPr>
              <a:t>upervised</a:t>
            </a:r>
            <a:r>
              <a:rPr lang="zh-CN" altLang="en-US" sz="1800" dirty="0">
                <a:latin typeface="Bell MT" panose="02020503060305020303" pitchFamily="18" charset="77"/>
              </a:rPr>
              <a:t> </a:t>
            </a:r>
            <a:r>
              <a:rPr lang="en-US" altLang="zh-CN" sz="1800" b="1" dirty="0">
                <a:solidFill>
                  <a:srgbClr val="C00000"/>
                </a:solidFill>
                <a:latin typeface="Bell MT" panose="02020503060305020303" pitchFamily="18" charset="77"/>
              </a:rPr>
              <a:t>SAFARI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A8D69E26-6A8C-78C8-E86B-7FAC013CDBF2}"/>
              </a:ext>
            </a:extLst>
          </p:cNvPr>
          <p:cNvCxnSpPr>
            <a:cxnSpLocks/>
          </p:cNvCxnSpPr>
          <p:nvPr/>
        </p:nvCxnSpPr>
        <p:spPr>
          <a:xfrm>
            <a:off x="0" y="705678"/>
            <a:ext cx="12192000" cy="0"/>
          </a:xfrm>
          <a:prstGeom prst="line">
            <a:avLst/>
          </a:prstGeom>
          <a:ln w="254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4" name="Picture 3" descr="A purple and yellow shield with a white banner&#10;&#10;Description automatically generated">
            <a:extLst>
              <a:ext uri="{FF2B5EF4-FFF2-40B4-BE49-F238E27FC236}">
                <a16:creationId xmlns:a16="http://schemas.microsoft.com/office/drawing/2014/main" id="{FA23EEA8-E3B1-F27D-EDE8-06C1BF40C1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89321" y="63396"/>
            <a:ext cx="762581" cy="601168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D760FD55-BF0B-6795-AABA-8AF826C14D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7707" y="49372"/>
            <a:ext cx="762582" cy="615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94648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462989B3-1106-C1B7-A76A-9230173A528C}"/>
              </a:ext>
            </a:extLst>
          </p:cNvPr>
          <p:cNvSpPr txBox="1"/>
          <p:nvPr/>
        </p:nvSpPr>
        <p:spPr>
          <a:xfrm>
            <a:off x="-7499" y="65551"/>
            <a:ext cx="43734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Wingdings" pitchFamily="2" charset="2"/>
              <a:buChar char="Ø"/>
            </a:pPr>
            <a:r>
              <a:rPr lang="en-US" altLang="zh-CN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SAFARI</a:t>
            </a:r>
            <a:r>
              <a:rPr lang="zh-CN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Framework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4DB4BC7-CEB6-98A3-67B1-8DD49B9CB824}"/>
              </a:ext>
            </a:extLst>
          </p:cNvPr>
          <p:cNvCxnSpPr/>
          <p:nvPr/>
        </p:nvCxnSpPr>
        <p:spPr>
          <a:xfrm>
            <a:off x="14985314" y="497492"/>
            <a:ext cx="0" cy="759131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8C083075-7323-CCF0-B82F-17BE94F37F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704" y="3429000"/>
            <a:ext cx="3738235" cy="34442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C20F0C5-DEC8-793B-AF2B-8798525BDA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2373" y="4140558"/>
            <a:ext cx="3197664" cy="18493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C5A7D14-19E1-B780-5BA3-139430C2E3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6471" y="3456050"/>
            <a:ext cx="3920609" cy="321841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B08ABAC-1878-2E03-965D-D508F0B35C4B}"/>
              </a:ext>
            </a:extLst>
          </p:cNvPr>
          <p:cNvSpPr txBox="1"/>
          <p:nvPr/>
        </p:nvSpPr>
        <p:spPr>
          <a:xfrm>
            <a:off x="895757" y="1179747"/>
            <a:ext cx="1065089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§"/>
            </a:pPr>
            <a:r>
              <a:rPr lang="en-US" altLang="zh-CN" sz="2000" dirty="0">
                <a:latin typeface="Bell MT" panose="02020503060305020303" pitchFamily="18" charset="77"/>
              </a:rPr>
              <a:t>Performance</a:t>
            </a:r>
            <a:r>
              <a:rPr lang="zh-CN" altLang="en-US" sz="2000" dirty="0">
                <a:latin typeface="Bell MT" panose="02020503060305020303" pitchFamily="18" charset="77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</a:rPr>
              <a:t>of</a:t>
            </a:r>
            <a:r>
              <a:rPr lang="zh-CN" altLang="en-US" sz="2000" dirty="0">
                <a:latin typeface="Bell MT" panose="02020503060305020303" pitchFamily="18" charset="77"/>
              </a:rPr>
              <a:t> </a:t>
            </a:r>
            <a:r>
              <a:rPr lang="en-US" altLang="zh-CN" sz="2000" b="1" dirty="0">
                <a:solidFill>
                  <a:srgbClr val="C00000"/>
                </a:solidFill>
                <a:latin typeface="Bell MT" panose="02020503060305020303" pitchFamily="18" charset="77"/>
              </a:rPr>
              <a:t>Planning</a:t>
            </a:r>
            <a:r>
              <a:rPr lang="zh-CN" altLang="en-US" sz="2000" b="1" dirty="0">
                <a:solidFill>
                  <a:srgbClr val="C00000"/>
                </a:solidFill>
                <a:latin typeface="Bell MT" panose="02020503060305020303" pitchFamily="18" charset="77"/>
              </a:rPr>
              <a:t> </a:t>
            </a:r>
            <a:endParaRPr lang="en-US" altLang="zh-CN" sz="2000" b="1" dirty="0">
              <a:solidFill>
                <a:srgbClr val="C00000"/>
              </a:solidFill>
              <a:latin typeface="Bell MT" panose="02020503060305020303" pitchFamily="18" charset="77"/>
            </a:endParaRPr>
          </a:p>
          <a:p>
            <a:pPr marL="914400" lvl="1" indent="-457200">
              <a:buFont typeface="Wingdings" pitchFamily="2" charset="2"/>
              <a:buChar char="§"/>
            </a:pPr>
            <a:r>
              <a:rPr lang="en-US" altLang="zh-CN" sz="2000" b="1" dirty="0">
                <a:latin typeface="Bell MT" panose="02020503060305020303" pitchFamily="18" charset="77"/>
              </a:rPr>
              <a:t>Supervised</a:t>
            </a:r>
            <a:r>
              <a:rPr lang="zh-CN" altLang="en-US" sz="2000" b="1" dirty="0">
                <a:latin typeface="Bell MT" panose="02020503060305020303" pitchFamily="18" charset="77"/>
              </a:rPr>
              <a:t> </a:t>
            </a:r>
            <a:r>
              <a:rPr lang="en-US" altLang="zh-CN" sz="2000" b="1" dirty="0" err="1">
                <a:latin typeface="Bell MT" panose="02020503060305020303" pitchFamily="18" charset="77"/>
              </a:rPr>
              <a:t>ChatGLM</a:t>
            </a:r>
            <a:r>
              <a:rPr lang="zh-CN" altLang="en-US" sz="2000" b="1" dirty="0">
                <a:latin typeface="Bell MT" panose="02020503060305020303" pitchFamily="18" charset="77"/>
              </a:rPr>
              <a:t> </a:t>
            </a:r>
            <a:r>
              <a:rPr lang="en-US" altLang="zh-CN" sz="2000" b="1" dirty="0">
                <a:latin typeface="Bell MT" panose="02020503060305020303" pitchFamily="18" charset="77"/>
              </a:rPr>
              <a:t>&gt;</a:t>
            </a:r>
            <a:r>
              <a:rPr lang="zh-CN" altLang="en-US" sz="2000" b="1" dirty="0">
                <a:latin typeface="Bell MT" panose="02020503060305020303" pitchFamily="18" charset="77"/>
              </a:rPr>
              <a:t> </a:t>
            </a:r>
            <a:r>
              <a:rPr lang="en-US" altLang="zh-CN" sz="2000" b="1" dirty="0">
                <a:latin typeface="Bell MT" panose="02020503060305020303" pitchFamily="18" charset="77"/>
              </a:rPr>
              <a:t>Supervised</a:t>
            </a:r>
            <a:r>
              <a:rPr lang="zh-CN" altLang="en-US" sz="2000" b="1" dirty="0">
                <a:latin typeface="Bell MT" panose="02020503060305020303" pitchFamily="18" charset="77"/>
              </a:rPr>
              <a:t> </a:t>
            </a:r>
            <a:r>
              <a:rPr lang="en-US" altLang="zh-CN" sz="2000" b="1" dirty="0">
                <a:latin typeface="Bell MT" panose="02020503060305020303" pitchFamily="18" charset="77"/>
              </a:rPr>
              <a:t>BELLE</a:t>
            </a:r>
            <a:r>
              <a:rPr lang="zh-CN" altLang="en-US" sz="2000" b="1" dirty="0">
                <a:latin typeface="Bell MT" panose="02020503060305020303" pitchFamily="18" charset="77"/>
              </a:rPr>
              <a:t> </a:t>
            </a:r>
            <a:r>
              <a:rPr lang="en-US" altLang="zh-CN" sz="2000" b="1" dirty="0">
                <a:latin typeface="Bell MT" panose="02020503060305020303" pitchFamily="18" charset="77"/>
              </a:rPr>
              <a:t>&gt;</a:t>
            </a:r>
            <a:r>
              <a:rPr lang="zh-CN" altLang="en-US" sz="2000" b="1" dirty="0">
                <a:latin typeface="Bell MT" panose="02020503060305020303" pitchFamily="18" charset="77"/>
              </a:rPr>
              <a:t> </a:t>
            </a:r>
            <a:r>
              <a:rPr lang="en-US" altLang="zh-CN" sz="2000" b="1" dirty="0">
                <a:latin typeface="Bell MT" panose="02020503060305020303" pitchFamily="18" charset="77"/>
              </a:rPr>
              <a:t>Unsupervised</a:t>
            </a:r>
            <a:r>
              <a:rPr lang="zh-CN" altLang="en-US" sz="2000" b="1" dirty="0">
                <a:latin typeface="Bell MT" panose="02020503060305020303" pitchFamily="18" charset="77"/>
              </a:rPr>
              <a:t> </a:t>
            </a:r>
            <a:r>
              <a:rPr lang="en-US" altLang="zh-CN" sz="2000" b="1" dirty="0" err="1">
                <a:latin typeface="Bell MT" panose="02020503060305020303" pitchFamily="18" charset="77"/>
              </a:rPr>
              <a:t>ChatGPT</a:t>
            </a:r>
            <a:r>
              <a:rPr lang="zh-CN" altLang="en-US" sz="2000" b="1" dirty="0">
                <a:latin typeface="Bell MT" panose="02020503060305020303" pitchFamily="18" charset="77"/>
              </a:rPr>
              <a:t> </a:t>
            </a:r>
            <a:r>
              <a:rPr lang="en-US" altLang="zh-CN" sz="2000" b="1" dirty="0">
                <a:latin typeface="Bell MT" panose="02020503060305020303" pitchFamily="18" charset="77"/>
              </a:rPr>
              <a:t>&gt;</a:t>
            </a:r>
            <a:r>
              <a:rPr lang="zh-CN" altLang="en-US" sz="2000" b="1" dirty="0">
                <a:latin typeface="Bell MT" panose="02020503060305020303" pitchFamily="18" charset="77"/>
              </a:rPr>
              <a:t> </a:t>
            </a:r>
            <a:r>
              <a:rPr lang="en-US" altLang="zh-CN" sz="2000" b="1" dirty="0">
                <a:latin typeface="Bell MT" panose="02020503060305020303" pitchFamily="18" charset="77"/>
              </a:rPr>
              <a:t>Others</a:t>
            </a:r>
            <a:endParaRPr lang="en-US" altLang="zh-CN" sz="2000" b="1" dirty="0">
              <a:solidFill>
                <a:srgbClr val="C00000"/>
              </a:solidFill>
              <a:latin typeface="Bell MT" panose="02020503060305020303" pitchFamily="18" charset="77"/>
            </a:endParaRPr>
          </a:p>
          <a:p>
            <a:pPr marL="457200" indent="-457200">
              <a:buFont typeface="Wingdings" pitchFamily="2" charset="2"/>
              <a:buChar char="§"/>
            </a:pPr>
            <a:r>
              <a:rPr lang="en-US" altLang="zh-CN" sz="2000" dirty="0">
                <a:latin typeface="Bell MT" panose="02020503060305020303" pitchFamily="18" charset="77"/>
              </a:rPr>
              <a:t>Performance</a:t>
            </a:r>
            <a:r>
              <a:rPr lang="zh-CN" altLang="en-US" sz="2000" dirty="0">
                <a:latin typeface="Bell MT" panose="02020503060305020303" pitchFamily="18" charset="77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</a:rPr>
              <a:t>of</a:t>
            </a:r>
            <a:r>
              <a:rPr lang="zh-CN" altLang="en-US" sz="2000" dirty="0">
                <a:latin typeface="Bell MT" panose="02020503060305020303" pitchFamily="18" charset="77"/>
              </a:rPr>
              <a:t> </a:t>
            </a:r>
            <a:r>
              <a:rPr lang="en-US" altLang="zh-CN" sz="2000" b="1" dirty="0">
                <a:solidFill>
                  <a:srgbClr val="C00000"/>
                </a:solidFill>
                <a:latin typeface="Bell MT" panose="02020503060305020303" pitchFamily="18" charset="77"/>
              </a:rPr>
              <a:t>Retrieval</a:t>
            </a:r>
          </a:p>
          <a:p>
            <a:pPr marL="914400" lvl="1" indent="-457200">
              <a:buFont typeface="Wingdings" pitchFamily="2" charset="2"/>
              <a:buChar char="§"/>
            </a:pPr>
            <a:r>
              <a:rPr lang="en-US" altLang="zh-CN" sz="2000" b="1" dirty="0">
                <a:latin typeface="Bell MT" panose="02020503060305020303" pitchFamily="18" charset="77"/>
              </a:rPr>
              <a:t>DPR</a:t>
            </a:r>
            <a:r>
              <a:rPr lang="zh-CN" altLang="en-US" sz="2000" b="1" dirty="0">
                <a:latin typeface="Bell MT" panose="02020503060305020303" pitchFamily="18" charset="77"/>
              </a:rPr>
              <a:t> </a:t>
            </a:r>
            <a:r>
              <a:rPr lang="en-US" altLang="zh-CN" sz="2000" b="1" dirty="0">
                <a:latin typeface="Bell MT" panose="02020503060305020303" pitchFamily="18" charset="77"/>
              </a:rPr>
              <a:t>&gt;</a:t>
            </a:r>
            <a:r>
              <a:rPr lang="zh-CN" altLang="en-US" sz="2000" b="1" dirty="0">
                <a:latin typeface="Bell MT" panose="02020503060305020303" pitchFamily="18" charset="77"/>
              </a:rPr>
              <a:t> </a:t>
            </a:r>
            <a:r>
              <a:rPr lang="en-US" altLang="zh-CN" sz="2000" b="1" dirty="0">
                <a:latin typeface="Bell MT" panose="02020503060305020303" pitchFamily="18" charset="77"/>
              </a:rPr>
              <a:t>RocketQAv2</a:t>
            </a:r>
            <a:r>
              <a:rPr lang="zh-CN" altLang="en-US" sz="2000" b="1" dirty="0">
                <a:latin typeface="Bell MT" panose="02020503060305020303" pitchFamily="18" charset="77"/>
              </a:rPr>
              <a:t> </a:t>
            </a:r>
            <a:r>
              <a:rPr lang="en-US" altLang="zh-CN" sz="2000" b="1" dirty="0">
                <a:latin typeface="Bell MT" panose="02020503060305020303" pitchFamily="18" charset="77"/>
              </a:rPr>
              <a:t>&gt;</a:t>
            </a:r>
            <a:r>
              <a:rPr lang="zh-CN" altLang="en-US" sz="2000" b="1" dirty="0">
                <a:latin typeface="Bell MT" panose="02020503060305020303" pitchFamily="18" charset="77"/>
              </a:rPr>
              <a:t> </a:t>
            </a:r>
            <a:r>
              <a:rPr lang="en-US" altLang="zh-CN" sz="2000" b="1" dirty="0">
                <a:latin typeface="Bell MT" panose="02020503060305020303" pitchFamily="18" charset="77"/>
              </a:rPr>
              <a:t>BM25</a:t>
            </a:r>
            <a:endParaRPr lang="en-US" altLang="zh-CN" sz="2000" b="1" dirty="0">
              <a:solidFill>
                <a:srgbClr val="C00000"/>
              </a:solidFill>
              <a:latin typeface="Bell MT" panose="02020503060305020303" pitchFamily="18" charset="77"/>
            </a:endParaRPr>
          </a:p>
          <a:p>
            <a:pPr marL="457200" indent="-457200">
              <a:buFont typeface="Wingdings" pitchFamily="2" charset="2"/>
              <a:buChar char="§"/>
            </a:pPr>
            <a:r>
              <a:rPr lang="en-US" altLang="zh-CN" sz="2000" dirty="0">
                <a:latin typeface="Bell MT" panose="02020503060305020303" pitchFamily="18" charset="77"/>
              </a:rPr>
              <a:t>Performance</a:t>
            </a:r>
            <a:r>
              <a:rPr lang="zh-CN" altLang="en-US" sz="2000" dirty="0">
                <a:latin typeface="Bell MT" panose="02020503060305020303" pitchFamily="18" charset="77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</a:rPr>
              <a:t>of</a:t>
            </a:r>
            <a:r>
              <a:rPr lang="zh-CN" altLang="en-US" sz="2000" dirty="0">
                <a:latin typeface="Bell MT" panose="02020503060305020303" pitchFamily="18" charset="77"/>
              </a:rPr>
              <a:t> </a:t>
            </a:r>
            <a:r>
              <a:rPr lang="en-US" altLang="zh-CN" sz="2000" b="1" dirty="0">
                <a:solidFill>
                  <a:srgbClr val="C00000"/>
                </a:solidFill>
                <a:latin typeface="Bell MT" panose="02020503060305020303" pitchFamily="18" charset="77"/>
              </a:rPr>
              <a:t>Assembling</a:t>
            </a:r>
          </a:p>
          <a:p>
            <a:pPr marL="914400" lvl="1" indent="-457200">
              <a:buFont typeface="Wingdings" pitchFamily="2" charset="2"/>
              <a:buChar char="§"/>
            </a:pPr>
            <a:r>
              <a:rPr lang="en-US" altLang="zh-CN" sz="2000" b="1" dirty="0">
                <a:latin typeface="Bell MT" panose="02020503060305020303" pitchFamily="18" charset="77"/>
              </a:rPr>
              <a:t>Supervised</a:t>
            </a:r>
            <a:r>
              <a:rPr lang="zh-CN" altLang="en-US" sz="2000" b="1" dirty="0">
                <a:latin typeface="Bell MT" panose="02020503060305020303" pitchFamily="18" charset="77"/>
              </a:rPr>
              <a:t> </a:t>
            </a:r>
            <a:r>
              <a:rPr lang="en-US" altLang="zh-CN" sz="2000" b="1" dirty="0">
                <a:latin typeface="Bell MT" panose="02020503060305020303" pitchFamily="18" charset="77"/>
              </a:rPr>
              <a:t>BELLE</a:t>
            </a:r>
            <a:r>
              <a:rPr lang="zh-CN" altLang="en-US" sz="2000" b="1" dirty="0">
                <a:latin typeface="Bell MT" panose="02020503060305020303" pitchFamily="18" charset="77"/>
              </a:rPr>
              <a:t> </a:t>
            </a:r>
            <a:r>
              <a:rPr lang="en-US" altLang="zh-CN" sz="2000" b="1" dirty="0">
                <a:latin typeface="Bell MT" panose="02020503060305020303" pitchFamily="18" charset="77"/>
              </a:rPr>
              <a:t>&gt;</a:t>
            </a:r>
            <a:r>
              <a:rPr lang="zh-CN" altLang="en-US" sz="2000" b="1" dirty="0">
                <a:latin typeface="Bell MT" panose="02020503060305020303" pitchFamily="18" charset="77"/>
              </a:rPr>
              <a:t> </a:t>
            </a:r>
            <a:r>
              <a:rPr lang="en-US" altLang="zh-CN" sz="2000" b="1" dirty="0">
                <a:latin typeface="Bell MT" panose="02020503060305020303" pitchFamily="18" charset="77"/>
              </a:rPr>
              <a:t>Supervised</a:t>
            </a:r>
            <a:r>
              <a:rPr lang="zh-CN" altLang="en-US" sz="2000" b="1" dirty="0">
                <a:latin typeface="Bell MT" panose="02020503060305020303" pitchFamily="18" charset="77"/>
              </a:rPr>
              <a:t> </a:t>
            </a:r>
            <a:r>
              <a:rPr lang="en-US" altLang="zh-CN" sz="2000" b="1" dirty="0" err="1">
                <a:latin typeface="Bell MT" panose="02020503060305020303" pitchFamily="18" charset="77"/>
              </a:rPr>
              <a:t>ChatGLM</a:t>
            </a:r>
            <a:endParaRPr lang="en-US" sz="2000" b="1" dirty="0">
              <a:latin typeface="Bell MT" panose="02020503060305020303" pitchFamily="18" charset="77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EEAEE9B-C80C-0F72-457C-81D21969A7EF}"/>
              </a:ext>
            </a:extLst>
          </p:cNvPr>
          <p:cNvCxnSpPr>
            <a:cxnSpLocks/>
          </p:cNvCxnSpPr>
          <p:nvPr/>
        </p:nvCxnSpPr>
        <p:spPr>
          <a:xfrm>
            <a:off x="0" y="705678"/>
            <a:ext cx="12192000" cy="0"/>
          </a:xfrm>
          <a:prstGeom prst="line">
            <a:avLst/>
          </a:prstGeom>
          <a:ln w="254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7" name="Picture 6" descr="A purple and yellow shield with a white banner&#10;&#10;Description automatically generated">
            <a:extLst>
              <a:ext uri="{FF2B5EF4-FFF2-40B4-BE49-F238E27FC236}">
                <a16:creationId xmlns:a16="http://schemas.microsoft.com/office/drawing/2014/main" id="{B2A220FE-CF86-1649-05D4-0CF3DBE076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89321" y="63396"/>
            <a:ext cx="762581" cy="601168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5D8CB7F4-5B59-1B7A-011C-86C9B25332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7707" y="49372"/>
            <a:ext cx="762582" cy="615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5564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 descr="A circular arrows in a circle&#10;&#10;Description automatically generated">
            <a:extLst>
              <a:ext uri="{FF2B5EF4-FFF2-40B4-BE49-F238E27FC236}">
                <a16:creationId xmlns:a16="http://schemas.microsoft.com/office/drawing/2014/main" id="{0A01E40C-D913-8B48-F5D4-B8110EE16F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3060" y="1887319"/>
            <a:ext cx="3459682" cy="34596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77D04DD-5010-A072-685D-3F9DEF5EF050}"/>
              </a:ext>
            </a:extLst>
          </p:cNvPr>
          <p:cNvSpPr txBox="1"/>
          <p:nvPr/>
        </p:nvSpPr>
        <p:spPr>
          <a:xfrm>
            <a:off x="3734930" y="3905668"/>
            <a:ext cx="15598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latin typeface="Bell MT" panose="02020503060305020303" pitchFamily="18" charset="77"/>
              </a:rPr>
              <a:t>Internal</a:t>
            </a:r>
            <a:r>
              <a:rPr lang="zh-CN" altLang="en-US" sz="2000" b="1" dirty="0">
                <a:latin typeface="Bell MT" panose="02020503060305020303" pitchFamily="18" charset="77"/>
              </a:rPr>
              <a:t> </a:t>
            </a:r>
            <a:r>
              <a:rPr lang="en-US" altLang="zh-CN" sz="2000" b="1" dirty="0">
                <a:latin typeface="Bell MT" panose="02020503060305020303" pitchFamily="18" charset="77"/>
              </a:rPr>
              <a:t>Status</a:t>
            </a:r>
            <a:endParaRPr lang="en-US" sz="2000" b="1" dirty="0">
              <a:latin typeface="Bell MT" panose="02020503060305020303" pitchFamily="18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F0C204-4ADE-E0C6-D37F-5DF8D577DFEA}"/>
              </a:ext>
            </a:extLst>
          </p:cNvPr>
          <p:cNvSpPr txBox="1"/>
          <p:nvPr/>
        </p:nvSpPr>
        <p:spPr>
          <a:xfrm>
            <a:off x="6919170" y="3864997"/>
            <a:ext cx="1260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latin typeface="Bell MT" panose="02020503060305020303" pitchFamily="18" charset="77"/>
              </a:rPr>
              <a:t>External</a:t>
            </a:r>
            <a:r>
              <a:rPr lang="zh-CN" altLang="en-US" sz="2000" b="1" dirty="0">
                <a:latin typeface="Bell MT" panose="02020503060305020303" pitchFamily="18" charset="77"/>
              </a:rPr>
              <a:t> </a:t>
            </a:r>
            <a:endParaRPr lang="en-HK" altLang="zh-CN" sz="2000" b="1" dirty="0">
              <a:latin typeface="Bell MT" panose="02020503060305020303" pitchFamily="18" charset="77"/>
            </a:endParaRPr>
          </a:p>
          <a:p>
            <a:pPr algn="ctr"/>
            <a:r>
              <a:rPr lang="en-US" altLang="zh-CN" sz="2000" b="1" dirty="0">
                <a:latin typeface="Bell MT" panose="02020503060305020303" pitchFamily="18" charset="77"/>
              </a:rPr>
              <a:t>Sources</a:t>
            </a:r>
            <a:endParaRPr lang="en-US" sz="2000" b="1" dirty="0">
              <a:latin typeface="Bell MT" panose="02020503060305020303" pitchFamily="18" charset="77"/>
            </a:endParaRPr>
          </a:p>
        </p:txBody>
      </p:sp>
      <p:pic>
        <p:nvPicPr>
          <p:cNvPr id="5" name="Picture 4" descr="A cartoon of a robot with a computer&#10;&#10;Description automatically generated with low confidence">
            <a:extLst>
              <a:ext uri="{FF2B5EF4-FFF2-40B4-BE49-F238E27FC236}">
                <a16:creationId xmlns:a16="http://schemas.microsoft.com/office/drawing/2014/main" id="{0CAE40A6-D5BA-F60B-9FDB-5E888A191C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6893" y="2040557"/>
            <a:ext cx="1561267" cy="1561267"/>
          </a:xfrm>
          <a:prstGeom prst="rect">
            <a:avLst/>
          </a:prstGeom>
        </p:spPr>
      </p:pic>
      <p:pic>
        <p:nvPicPr>
          <p:cNvPr id="6" name="Graphic 5" descr="User Crown Male outline">
            <a:extLst>
              <a:ext uri="{FF2B5EF4-FFF2-40B4-BE49-F238E27FC236}">
                <a16:creationId xmlns:a16="http://schemas.microsoft.com/office/drawing/2014/main" id="{349F6EC3-8004-6B6F-7EB7-54B0B6FA09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497382" y="3693567"/>
            <a:ext cx="393700" cy="338554"/>
          </a:xfrm>
          <a:prstGeom prst="rect">
            <a:avLst/>
          </a:prstGeom>
        </p:spPr>
      </p:pic>
      <p:pic>
        <p:nvPicPr>
          <p:cNvPr id="7" name="Graphic 6" descr="Address Book outline">
            <a:extLst>
              <a:ext uri="{FF2B5EF4-FFF2-40B4-BE49-F238E27FC236}">
                <a16:creationId xmlns:a16="http://schemas.microsoft.com/office/drawing/2014/main" id="{5E01E1FF-44B4-4119-28A3-DC97D1255A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497382" y="4701826"/>
            <a:ext cx="370309" cy="370309"/>
          </a:xfrm>
          <a:prstGeom prst="rect">
            <a:avLst/>
          </a:prstGeom>
        </p:spPr>
      </p:pic>
      <p:pic>
        <p:nvPicPr>
          <p:cNvPr id="11" name="Graphic 10" descr="Books outline">
            <a:extLst>
              <a:ext uri="{FF2B5EF4-FFF2-40B4-BE49-F238E27FC236}">
                <a16:creationId xmlns:a16="http://schemas.microsoft.com/office/drawing/2014/main" id="{032C8B06-6AEE-9657-A3B1-24AB628148D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526249" y="4076225"/>
            <a:ext cx="344063" cy="34406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68B629D-F174-25E0-851B-0E0945623996}"/>
              </a:ext>
            </a:extLst>
          </p:cNvPr>
          <p:cNvSpPr txBox="1"/>
          <p:nvPr/>
        </p:nvSpPr>
        <p:spPr>
          <a:xfrm>
            <a:off x="8891082" y="3672362"/>
            <a:ext cx="9264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latin typeface="Bell MT" panose="02020503060305020303" pitchFamily="18" charset="77"/>
              </a:rPr>
              <a:t>Persona</a:t>
            </a:r>
            <a:endParaRPr lang="en-US" sz="1600" b="1" dirty="0">
              <a:latin typeface="Bell MT" panose="02020503060305020303" pitchFamily="18" charset="7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B9B404D-FB5F-FF60-65A3-AB2770DBDB55}"/>
              </a:ext>
            </a:extLst>
          </p:cNvPr>
          <p:cNvSpPr txBox="1"/>
          <p:nvPr/>
        </p:nvSpPr>
        <p:spPr>
          <a:xfrm>
            <a:off x="8830207" y="4061504"/>
            <a:ext cx="15053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latin typeface="Bell MT" panose="02020503060305020303" pitchFamily="18" charset="77"/>
              </a:rPr>
              <a:t>Document</a:t>
            </a:r>
            <a:endParaRPr lang="en-US" sz="1600" b="1" dirty="0">
              <a:latin typeface="Bell MT" panose="02020503060305020303" pitchFamily="18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51092C2-C4AB-4A89-24CD-B42ECA6895A3}"/>
              </a:ext>
            </a:extLst>
          </p:cNvPr>
          <p:cNvSpPr txBox="1"/>
          <p:nvPr/>
        </p:nvSpPr>
        <p:spPr>
          <a:xfrm>
            <a:off x="8844906" y="4717703"/>
            <a:ext cx="10195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latin typeface="Bell MT" panose="02020503060305020303" pitchFamily="18" charset="77"/>
              </a:rPr>
              <a:t>Memory</a:t>
            </a:r>
          </a:p>
        </p:txBody>
      </p:sp>
      <p:pic>
        <p:nvPicPr>
          <p:cNvPr id="15" name="Picture 2" descr="Emoji - Wikipedia">
            <a:extLst>
              <a:ext uri="{FF2B5EF4-FFF2-40B4-BE49-F238E27FC236}">
                <a16:creationId xmlns:a16="http://schemas.microsoft.com/office/drawing/2014/main" id="{76819F69-8AA5-0B7D-6F8B-ADEFCB1FF0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9317" y="3479211"/>
            <a:ext cx="311947" cy="311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684760B-D51C-7BCA-056E-DCB828ABBB0B}"/>
              </a:ext>
            </a:extLst>
          </p:cNvPr>
          <p:cNvSpPr txBox="1"/>
          <p:nvPr/>
        </p:nvSpPr>
        <p:spPr>
          <a:xfrm>
            <a:off x="2224019" y="3452604"/>
            <a:ext cx="10034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latin typeface="Bell MT" panose="02020503060305020303" pitchFamily="18" charset="77"/>
              </a:rPr>
              <a:t>Emotion</a:t>
            </a:r>
            <a:endParaRPr lang="en-US" sz="1600" b="1" dirty="0">
              <a:latin typeface="Bell MT" panose="02020503060305020303" pitchFamily="18" charset="7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65CE863-6300-9629-28D7-3D754E4B31EE}"/>
              </a:ext>
            </a:extLst>
          </p:cNvPr>
          <p:cNvSpPr txBox="1"/>
          <p:nvPr/>
        </p:nvSpPr>
        <p:spPr>
          <a:xfrm>
            <a:off x="1898031" y="4455178"/>
            <a:ext cx="15598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latin typeface="Bell MT" panose="02020503060305020303" pitchFamily="18" charset="77"/>
              </a:rPr>
              <a:t>Intermediate Reasoning</a:t>
            </a:r>
            <a:endParaRPr lang="en-US" sz="1600" b="1" dirty="0">
              <a:latin typeface="Bell MT" panose="02020503060305020303" pitchFamily="18" charset="77"/>
            </a:endParaRPr>
          </a:p>
        </p:txBody>
      </p:sp>
      <p:pic>
        <p:nvPicPr>
          <p:cNvPr id="18" name="Picture 8">
            <a:extLst>
              <a:ext uri="{FF2B5EF4-FFF2-40B4-BE49-F238E27FC236}">
                <a16:creationId xmlns:a16="http://schemas.microsoft.com/office/drawing/2014/main" id="{98ED4BD4-FEA1-55F0-3962-62196492A2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1001" y="4534654"/>
            <a:ext cx="356625" cy="425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A0B2706-E340-6BF6-E013-36FCC3F337AB}"/>
              </a:ext>
            </a:extLst>
          </p:cNvPr>
          <p:cNvSpPr txBox="1"/>
          <p:nvPr/>
        </p:nvSpPr>
        <p:spPr>
          <a:xfrm>
            <a:off x="8820948" y="4274885"/>
            <a:ext cx="746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Bell MT" panose="02020503060305020303" pitchFamily="18" charset="77"/>
              </a:rPr>
              <a:t>……</a:t>
            </a:r>
            <a:endParaRPr lang="en-US" dirty="0">
              <a:latin typeface="Bell MT" panose="02020503060305020303" pitchFamily="18" charset="7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0E3023C-839E-B5B3-625F-77B3BADA7C5E}"/>
              </a:ext>
            </a:extLst>
          </p:cNvPr>
          <p:cNvSpPr txBox="1"/>
          <p:nvPr/>
        </p:nvSpPr>
        <p:spPr>
          <a:xfrm>
            <a:off x="2358155" y="4116624"/>
            <a:ext cx="746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Bell MT" panose="02020503060305020303" pitchFamily="18" charset="77"/>
              </a:rPr>
              <a:t>……</a:t>
            </a:r>
            <a:endParaRPr lang="en-US" dirty="0">
              <a:latin typeface="Bell MT" panose="02020503060305020303" pitchFamily="18" charset="77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FFD4020-E569-CE36-4FA3-88156D1F6CEE}"/>
              </a:ext>
            </a:extLst>
          </p:cNvPr>
          <p:cNvSpPr txBox="1"/>
          <p:nvPr/>
        </p:nvSpPr>
        <p:spPr>
          <a:xfrm>
            <a:off x="4840206" y="4867555"/>
            <a:ext cx="23238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Dialogue</a:t>
            </a:r>
            <a:r>
              <a:rPr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HK" altLang="zh-C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Context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106A3394-A8C5-330C-C21D-4EFFD09060E0}"/>
              </a:ext>
            </a:extLst>
          </p:cNvPr>
          <p:cNvCxnSpPr>
            <a:cxnSpLocks/>
          </p:cNvCxnSpPr>
          <p:nvPr/>
        </p:nvCxnSpPr>
        <p:spPr>
          <a:xfrm flipH="1">
            <a:off x="5093875" y="4272057"/>
            <a:ext cx="401828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3" name="Picture 22" descr="A question mark on a black background&#10;&#10;Description automatically generated">
            <a:extLst>
              <a:ext uri="{FF2B5EF4-FFF2-40B4-BE49-F238E27FC236}">
                <a16:creationId xmlns:a16="http://schemas.microsoft.com/office/drawing/2014/main" id="{7DC8BC5C-B075-3B41-CD14-8655DCCB1BB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63456" y="4076225"/>
            <a:ext cx="356625" cy="356625"/>
          </a:xfrm>
          <a:prstGeom prst="rect">
            <a:avLst/>
          </a:prstGeom>
        </p:spPr>
      </p:pic>
      <p:pic>
        <p:nvPicPr>
          <p:cNvPr id="24" name="Picture 4" descr="Dialogue Flaticons Lineal Color icon">
            <a:extLst>
              <a:ext uri="{FF2B5EF4-FFF2-40B4-BE49-F238E27FC236}">
                <a16:creationId xmlns:a16="http://schemas.microsoft.com/office/drawing/2014/main" id="{108FEF5B-B527-EE7F-843E-EBD84E6A07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0310" y="3864997"/>
            <a:ext cx="854435" cy="854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A question mark on a black background&#10;&#10;Description automatically generated">
            <a:extLst>
              <a:ext uri="{FF2B5EF4-FFF2-40B4-BE49-F238E27FC236}">
                <a16:creationId xmlns:a16="http://schemas.microsoft.com/office/drawing/2014/main" id="{E469F67F-A865-94DA-6CDA-EECC1C7C408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072887" y="4021169"/>
            <a:ext cx="356625" cy="356625"/>
          </a:xfrm>
          <a:prstGeom prst="rect">
            <a:avLst/>
          </a:prstGeom>
        </p:spPr>
      </p:pic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E1AE5746-7201-FC2F-286D-605183CF6FA3}"/>
              </a:ext>
            </a:extLst>
          </p:cNvPr>
          <p:cNvCxnSpPr>
            <a:cxnSpLocks/>
          </p:cNvCxnSpPr>
          <p:nvPr/>
        </p:nvCxnSpPr>
        <p:spPr>
          <a:xfrm>
            <a:off x="6521858" y="4272057"/>
            <a:ext cx="397312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096899B9-C572-3EEC-16D4-E89C34C8B22C}"/>
              </a:ext>
            </a:extLst>
          </p:cNvPr>
          <p:cNvCxnSpPr>
            <a:cxnSpLocks/>
          </p:cNvCxnSpPr>
          <p:nvPr/>
        </p:nvCxnSpPr>
        <p:spPr>
          <a:xfrm flipV="1">
            <a:off x="4592284" y="2931189"/>
            <a:ext cx="624609" cy="76571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05C58329-287B-C44D-5737-6F1A7671C11B}"/>
              </a:ext>
            </a:extLst>
          </p:cNvPr>
          <p:cNvCxnSpPr>
            <a:cxnSpLocks/>
          </p:cNvCxnSpPr>
          <p:nvPr/>
        </p:nvCxnSpPr>
        <p:spPr>
          <a:xfrm flipH="1" flipV="1">
            <a:off x="6861760" y="2821190"/>
            <a:ext cx="649632" cy="76739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E14991A5-3AEC-02C5-E33F-0FA0BA3C4834}"/>
              </a:ext>
            </a:extLst>
          </p:cNvPr>
          <p:cNvCxnSpPr>
            <a:cxnSpLocks/>
          </p:cNvCxnSpPr>
          <p:nvPr/>
        </p:nvCxnSpPr>
        <p:spPr>
          <a:xfrm>
            <a:off x="6747923" y="2931618"/>
            <a:ext cx="624609" cy="74220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2CBE20A6-2DA9-73DC-2988-6ECA1E8A04C9}"/>
              </a:ext>
            </a:extLst>
          </p:cNvPr>
          <p:cNvCxnSpPr>
            <a:cxnSpLocks/>
          </p:cNvCxnSpPr>
          <p:nvPr/>
        </p:nvCxnSpPr>
        <p:spPr>
          <a:xfrm flipV="1">
            <a:off x="5813950" y="3401727"/>
            <a:ext cx="0" cy="43086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F2FB93F0-6D6E-6947-D6B1-2F55532251BF}"/>
              </a:ext>
            </a:extLst>
          </p:cNvPr>
          <p:cNvCxnSpPr>
            <a:cxnSpLocks/>
          </p:cNvCxnSpPr>
          <p:nvPr/>
        </p:nvCxnSpPr>
        <p:spPr>
          <a:xfrm>
            <a:off x="6012901" y="3401727"/>
            <a:ext cx="2" cy="430867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47C754F0-8AA4-9811-24B2-40A66C1E9E5A}"/>
              </a:ext>
            </a:extLst>
          </p:cNvPr>
          <p:cNvSpPr txBox="1"/>
          <p:nvPr/>
        </p:nvSpPr>
        <p:spPr>
          <a:xfrm>
            <a:off x="6083837" y="3410426"/>
            <a:ext cx="7779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Resp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339A6CE-DDF1-DC85-AB32-1C2DE87D2187}"/>
              </a:ext>
            </a:extLst>
          </p:cNvPr>
          <p:cNvSpPr txBox="1"/>
          <p:nvPr/>
        </p:nvSpPr>
        <p:spPr>
          <a:xfrm>
            <a:off x="7134765" y="2862800"/>
            <a:ext cx="1260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Evidences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EAC9F37-9A9B-F0AB-E73B-2DA4C0FF89AD}"/>
              </a:ext>
            </a:extLst>
          </p:cNvPr>
          <p:cNvSpPr txBox="1"/>
          <p:nvPr/>
        </p:nvSpPr>
        <p:spPr>
          <a:xfrm>
            <a:off x="4685591" y="1423441"/>
            <a:ext cx="23238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LLM-based</a:t>
            </a:r>
            <a:r>
              <a:rPr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HK" altLang="zh-C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Dialogue</a:t>
            </a:r>
            <a:r>
              <a:rPr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System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" name="Picture 2" descr="Database Basic Miscellany Lineal icon">
            <a:extLst>
              <a:ext uri="{FF2B5EF4-FFF2-40B4-BE49-F238E27FC236}">
                <a16:creationId xmlns:a16="http://schemas.microsoft.com/office/drawing/2014/main" id="{C8EEE5E8-C980-0FBE-CD98-FFC1E7D87C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5836" y="3327318"/>
            <a:ext cx="263114" cy="263114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23BFFFED-BFD1-2846-0D8F-D3624ABAC385}"/>
              </a:ext>
            </a:extLst>
          </p:cNvPr>
          <p:cNvSpPr txBox="1"/>
          <p:nvPr/>
        </p:nvSpPr>
        <p:spPr>
          <a:xfrm>
            <a:off x="8844906" y="3283418"/>
            <a:ext cx="10468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latin typeface="Bell MT" panose="02020503060305020303" pitchFamily="18" charset="77"/>
              </a:rPr>
              <a:t>Database</a:t>
            </a:r>
            <a:endParaRPr lang="en-US" sz="1600" b="1" dirty="0">
              <a:latin typeface="Bell MT" panose="02020503060305020303" pitchFamily="18" charset="77"/>
            </a:endParaRPr>
          </a:p>
        </p:txBody>
      </p:sp>
      <p:pic>
        <p:nvPicPr>
          <p:cNvPr id="37" name="Picture 4" descr="Psychology Special Lineal color icon">
            <a:extLst>
              <a:ext uri="{FF2B5EF4-FFF2-40B4-BE49-F238E27FC236}">
                <a16:creationId xmlns:a16="http://schemas.microsoft.com/office/drawing/2014/main" id="{D76CBD73-2575-0B53-49C0-ADEF2D566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689" y="3869265"/>
            <a:ext cx="311947" cy="311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FD2068A0-EB0C-661C-6AD7-27ADC0BD0F12}"/>
              </a:ext>
            </a:extLst>
          </p:cNvPr>
          <p:cNvSpPr txBox="1"/>
          <p:nvPr/>
        </p:nvSpPr>
        <p:spPr>
          <a:xfrm>
            <a:off x="2088171" y="3842658"/>
            <a:ext cx="12124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latin typeface="Bell MT" panose="02020503060305020303" pitchFamily="18" charset="77"/>
              </a:rPr>
              <a:t>Psychology </a:t>
            </a:r>
            <a:endParaRPr lang="en-US" sz="1600" b="1" dirty="0">
              <a:latin typeface="Bell MT" panose="02020503060305020303" pitchFamily="18" charset="77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1FD45A5-36FF-0C67-5725-B8C06F08A9B3}"/>
              </a:ext>
            </a:extLst>
          </p:cNvPr>
          <p:cNvSpPr txBox="1"/>
          <p:nvPr/>
        </p:nvSpPr>
        <p:spPr>
          <a:xfrm>
            <a:off x="93701" y="72304"/>
            <a:ext cx="108440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en-US" altLang="zh-CN" sz="3200" b="1" dirty="0">
                <a:latin typeface="Bell MT" panose="02020503060305020303" pitchFamily="18" charset="77"/>
              </a:rPr>
              <a:t>TPE</a:t>
            </a:r>
            <a:r>
              <a:rPr lang="zh-CN" altLang="en-US" sz="3200" b="1" dirty="0">
                <a:latin typeface="Bell MT" panose="02020503060305020303" pitchFamily="18" charset="77"/>
              </a:rPr>
              <a:t> </a:t>
            </a:r>
            <a:r>
              <a:rPr lang="en-US" altLang="zh-CN" sz="3200" b="1" dirty="0">
                <a:latin typeface="Bell MT" panose="02020503060305020303" pitchFamily="18" charset="77"/>
              </a:rPr>
              <a:t>(Internal</a:t>
            </a:r>
            <a:r>
              <a:rPr lang="zh-CN" altLang="en-US" sz="3200" b="1" dirty="0">
                <a:latin typeface="Bell MT" panose="02020503060305020303" pitchFamily="18" charset="77"/>
              </a:rPr>
              <a:t> </a:t>
            </a:r>
            <a:r>
              <a:rPr lang="en-US" altLang="zh-CN" sz="3200" b="1" dirty="0">
                <a:latin typeface="Bell MT" panose="02020503060305020303" pitchFamily="18" charset="77"/>
              </a:rPr>
              <a:t>with</a:t>
            </a:r>
            <a:r>
              <a:rPr lang="zh-CN" altLang="en-US" sz="3200" b="1" dirty="0">
                <a:latin typeface="Bell MT" panose="02020503060305020303" pitchFamily="18" charset="77"/>
              </a:rPr>
              <a:t> </a:t>
            </a:r>
            <a:r>
              <a:rPr lang="en-US" altLang="zh-CN" sz="3200" b="1" dirty="0">
                <a:latin typeface="Bell MT" panose="02020503060305020303" pitchFamily="18" charset="77"/>
              </a:rPr>
              <a:t>External</a:t>
            </a:r>
            <a:r>
              <a:rPr lang="zh-CN" altLang="en-US" sz="3200" b="1" dirty="0">
                <a:latin typeface="Bell MT" panose="02020503060305020303" pitchFamily="18" charset="77"/>
              </a:rPr>
              <a:t> </a:t>
            </a:r>
            <a:r>
              <a:rPr lang="en-US" altLang="zh-CN" sz="3200" b="1" dirty="0">
                <a:latin typeface="Bell MT" panose="02020503060305020303" pitchFamily="18" charset="77"/>
              </a:rPr>
              <a:t>Capability)</a:t>
            </a:r>
            <a:endParaRPr lang="en-US" sz="3200" b="1" dirty="0">
              <a:latin typeface="Bell MT" panose="02020503060305020303" pitchFamily="18" charset="77"/>
            </a:endParaRPr>
          </a:p>
        </p:txBody>
      </p:sp>
      <p:pic>
        <p:nvPicPr>
          <p:cNvPr id="43" name="Picture 42" descr="A purple and yellow shield with a white banner&#10;&#10;Description automatically generated">
            <a:extLst>
              <a:ext uri="{FF2B5EF4-FFF2-40B4-BE49-F238E27FC236}">
                <a16:creationId xmlns:a16="http://schemas.microsoft.com/office/drawing/2014/main" id="{7159F808-7EAD-619F-21C9-28DEFAB83FF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889321" y="63396"/>
            <a:ext cx="762581" cy="601168"/>
          </a:xfrm>
          <a:prstGeom prst="rect">
            <a:avLst/>
          </a:prstGeom>
        </p:spPr>
      </p:pic>
      <p:pic>
        <p:nvPicPr>
          <p:cNvPr id="44" name="Picture 2">
            <a:extLst>
              <a:ext uri="{FF2B5EF4-FFF2-40B4-BE49-F238E27FC236}">
                <a16:creationId xmlns:a16="http://schemas.microsoft.com/office/drawing/2014/main" id="{4D5A0EF7-33F4-106B-8558-8316685279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7707" y="49372"/>
            <a:ext cx="762582" cy="615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04BCDA16-1531-3B40-C0CC-859A3E25A46A}"/>
              </a:ext>
            </a:extLst>
          </p:cNvPr>
          <p:cNvCxnSpPr>
            <a:cxnSpLocks/>
          </p:cNvCxnSpPr>
          <p:nvPr/>
        </p:nvCxnSpPr>
        <p:spPr>
          <a:xfrm>
            <a:off x="0" y="705678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EA7DD557-D6DC-C422-5AFA-7761B88C27A3}"/>
              </a:ext>
            </a:extLst>
          </p:cNvPr>
          <p:cNvSpPr txBox="1"/>
          <p:nvPr/>
        </p:nvSpPr>
        <p:spPr>
          <a:xfrm>
            <a:off x="521408" y="2106612"/>
            <a:ext cx="42215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K" b="1" i="0" dirty="0">
                <a:solidFill>
                  <a:schemeClr val="bg2"/>
                </a:solidFill>
                <a:effectLst/>
                <a:latin typeface="Bell MT" panose="02020503060305020303" pitchFamily="18" charset="77"/>
              </a:rPr>
              <a:t>Cue-</a:t>
            </a:r>
            <a:r>
              <a:rPr lang="en-HK" b="1" i="0" dirty="0" err="1">
                <a:solidFill>
                  <a:schemeClr val="bg2"/>
                </a:solidFill>
                <a:effectLst/>
                <a:latin typeface="Bell MT" panose="02020503060305020303" pitchFamily="18" charset="77"/>
              </a:rPr>
              <a:t>CoT</a:t>
            </a:r>
            <a:r>
              <a:rPr lang="en-HK" b="1" i="0" dirty="0">
                <a:solidFill>
                  <a:schemeClr val="bg2"/>
                </a:solidFill>
                <a:effectLst/>
                <a:latin typeface="Bell MT" panose="02020503060305020303" pitchFamily="18" charset="77"/>
              </a:rPr>
              <a:t>: Chain-of-thought Prompting for Responding to In-depth Dialogue Questions with LLMs</a:t>
            </a:r>
            <a:r>
              <a:rPr lang="zh-CN" altLang="en-US" b="1" i="0" dirty="0">
                <a:solidFill>
                  <a:schemeClr val="bg2"/>
                </a:solidFill>
                <a:effectLst/>
                <a:latin typeface="Bell MT" panose="02020503060305020303" pitchFamily="18" charset="77"/>
              </a:rPr>
              <a:t> </a:t>
            </a:r>
            <a:r>
              <a:rPr lang="en-US" altLang="zh-CN" b="1" i="0" dirty="0">
                <a:solidFill>
                  <a:schemeClr val="bg2"/>
                </a:solidFill>
                <a:effectLst/>
                <a:latin typeface="Bell MT" panose="02020503060305020303" pitchFamily="18" charset="77"/>
              </a:rPr>
              <a:t>(Internal)</a:t>
            </a:r>
            <a:endParaRPr lang="en-HK" b="1" i="0" dirty="0">
              <a:solidFill>
                <a:schemeClr val="bg2"/>
              </a:solidFill>
              <a:effectLst/>
              <a:latin typeface="Bell MT" panose="02020503060305020303" pitchFamily="18" charset="77"/>
            </a:endParaRPr>
          </a:p>
          <a:p>
            <a:endParaRPr lang="en-US" dirty="0">
              <a:solidFill>
                <a:schemeClr val="bg2"/>
              </a:solidFill>
              <a:latin typeface="Bell MT" panose="02020503060305020303" pitchFamily="18" charset="77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98AD6C3-C1D1-F797-1D7F-8A466A452FD1}"/>
              </a:ext>
            </a:extLst>
          </p:cNvPr>
          <p:cNvSpPr txBox="1"/>
          <p:nvPr/>
        </p:nvSpPr>
        <p:spPr>
          <a:xfrm>
            <a:off x="7644209" y="1749858"/>
            <a:ext cx="42215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K" b="1" i="0" dirty="0">
                <a:solidFill>
                  <a:schemeClr val="bg2"/>
                </a:solidFill>
                <a:effectLst/>
                <a:latin typeface="Bell MT" panose="02020503060305020303" pitchFamily="18" charset="77"/>
              </a:rPr>
              <a:t>Large Language Models as Source Planner for Personalized Knowledge-grounded Dialogue</a:t>
            </a:r>
            <a:r>
              <a:rPr lang="zh-CN" altLang="en-US" b="1" i="0" dirty="0">
                <a:solidFill>
                  <a:schemeClr val="bg2"/>
                </a:solidFill>
                <a:effectLst/>
                <a:latin typeface="Bell MT" panose="02020503060305020303" pitchFamily="18" charset="77"/>
              </a:rPr>
              <a:t> </a:t>
            </a:r>
            <a:r>
              <a:rPr lang="en-US" altLang="zh-CN" b="1" i="0" dirty="0">
                <a:solidFill>
                  <a:schemeClr val="bg2"/>
                </a:solidFill>
                <a:effectLst/>
                <a:latin typeface="Bell MT" panose="02020503060305020303" pitchFamily="18" charset="77"/>
              </a:rPr>
              <a:t>(External)</a:t>
            </a:r>
            <a:endParaRPr lang="en-HK" b="1" i="0" dirty="0">
              <a:solidFill>
                <a:schemeClr val="bg2"/>
              </a:solidFill>
              <a:effectLst/>
              <a:latin typeface="Bell MT" panose="02020503060305020303" pitchFamily="18" charset="77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74BF54C-22FC-C55E-EFEA-428C36CFF7DC}"/>
              </a:ext>
            </a:extLst>
          </p:cNvPr>
          <p:cNvSpPr txBox="1"/>
          <p:nvPr/>
        </p:nvSpPr>
        <p:spPr>
          <a:xfrm>
            <a:off x="6778160" y="5429887"/>
            <a:ext cx="50836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K" b="1" i="0" dirty="0">
                <a:solidFill>
                  <a:srgbClr val="000000"/>
                </a:solidFill>
                <a:effectLst/>
                <a:latin typeface="Bell MT" panose="02020503060305020303" pitchFamily="18" charset="77"/>
              </a:rPr>
              <a:t>TPE: Towards Better Compositional Reasoning over Conceptual Tools with Multi-persona Collaboration</a:t>
            </a:r>
            <a:r>
              <a:rPr lang="zh-CN" altLang="en-US" b="1" i="0" dirty="0">
                <a:solidFill>
                  <a:srgbClr val="000000"/>
                </a:solidFill>
                <a:effectLst/>
                <a:latin typeface="Bell MT" panose="02020503060305020303" pitchFamily="18" charset="77"/>
              </a:rPr>
              <a:t> </a:t>
            </a:r>
            <a:r>
              <a:rPr lang="en-US" altLang="zh-CN" b="1" i="0" dirty="0">
                <a:solidFill>
                  <a:srgbClr val="000000"/>
                </a:solidFill>
                <a:effectLst/>
                <a:latin typeface="Bell MT" panose="02020503060305020303" pitchFamily="18" charset="77"/>
              </a:rPr>
              <a:t>(</a:t>
            </a:r>
            <a:r>
              <a:rPr lang="en-US" altLang="zh-CN" b="1" i="0" dirty="0">
                <a:solidFill>
                  <a:srgbClr val="C00000"/>
                </a:solidFill>
                <a:effectLst/>
                <a:latin typeface="Bell MT" panose="02020503060305020303" pitchFamily="18" charset="77"/>
              </a:rPr>
              <a:t>Internal</a:t>
            </a:r>
            <a:r>
              <a:rPr lang="zh-CN" altLang="en-US" b="1" i="0" dirty="0">
                <a:solidFill>
                  <a:srgbClr val="C00000"/>
                </a:solidFill>
                <a:effectLst/>
                <a:latin typeface="Bell MT" panose="02020503060305020303" pitchFamily="18" charset="77"/>
              </a:rPr>
              <a:t> </a:t>
            </a:r>
            <a:r>
              <a:rPr lang="en-US" altLang="zh-CN" b="1" i="0" dirty="0">
                <a:solidFill>
                  <a:srgbClr val="C00000"/>
                </a:solidFill>
                <a:effectLst/>
                <a:latin typeface="Bell MT" panose="02020503060305020303" pitchFamily="18" charset="77"/>
              </a:rPr>
              <a:t>with</a:t>
            </a:r>
            <a:r>
              <a:rPr lang="zh-CN" altLang="en-US" b="1" i="0" dirty="0">
                <a:solidFill>
                  <a:srgbClr val="C00000"/>
                </a:solidFill>
                <a:effectLst/>
                <a:latin typeface="Bell MT" panose="02020503060305020303" pitchFamily="18" charset="77"/>
              </a:rPr>
              <a:t> </a:t>
            </a:r>
            <a:r>
              <a:rPr lang="en-US" altLang="zh-CN" b="1" i="0" dirty="0">
                <a:solidFill>
                  <a:srgbClr val="C00000"/>
                </a:solidFill>
                <a:effectLst/>
                <a:latin typeface="Bell MT" panose="02020503060305020303" pitchFamily="18" charset="77"/>
              </a:rPr>
              <a:t>External</a:t>
            </a:r>
            <a:r>
              <a:rPr lang="en-US" altLang="zh-CN" b="1" i="0" dirty="0">
                <a:solidFill>
                  <a:srgbClr val="000000"/>
                </a:solidFill>
                <a:effectLst/>
                <a:latin typeface="Bell MT" panose="02020503060305020303" pitchFamily="18" charset="77"/>
              </a:rPr>
              <a:t>)</a:t>
            </a:r>
            <a:endParaRPr lang="en-HK" b="1" i="0" dirty="0">
              <a:solidFill>
                <a:srgbClr val="000000"/>
              </a:solidFill>
              <a:effectLst/>
              <a:latin typeface="Bell MT" panose="02020503060305020303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7754732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Box 41">
            <a:extLst>
              <a:ext uri="{FF2B5EF4-FFF2-40B4-BE49-F238E27FC236}">
                <a16:creationId xmlns:a16="http://schemas.microsoft.com/office/drawing/2014/main" id="{81FD45A5-36FF-0C67-5725-B8C06F08A9B3}"/>
              </a:ext>
            </a:extLst>
          </p:cNvPr>
          <p:cNvSpPr txBox="1"/>
          <p:nvPr/>
        </p:nvSpPr>
        <p:spPr>
          <a:xfrm>
            <a:off x="93701" y="72304"/>
            <a:ext cx="108440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en-US" altLang="zh-CN" sz="3200" b="1" dirty="0">
                <a:latin typeface="Bell MT" panose="02020503060305020303" pitchFamily="18" charset="77"/>
              </a:rPr>
              <a:t>What’s</a:t>
            </a:r>
            <a:r>
              <a:rPr lang="zh-CN" altLang="en-US" sz="3200" b="1" dirty="0">
                <a:latin typeface="Bell MT" panose="02020503060305020303" pitchFamily="18" charset="77"/>
              </a:rPr>
              <a:t> </a:t>
            </a:r>
            <a:r>
              <a:rPr lang="en-US" altLang="zh-CN" sz="3200" b="1" dirty="0">
                <a:solidFill>
                  <a:srgbClr val="C00000"/>
                </a:solidFill>
                <a:latin typeface="Bell MT" panose="02020503060305020303" pitchFamily="18" charset="77"/>
              </a:rPr>
              <a:t>tool</a:t>
            </a:r>
            <a:r>
              <a:rPr lang="en-US" altLang="zh-CN" sz="3200" b="1" dirty="0">
                <a:latin typeface="Bell MT" panose="02020503060305020303" pitchFamily="18" charset="77"/>
              </a:rPr>
              <a:t>?</a:t>
            </a:r>
            <a:endParaRPr lang="en-US" sz="3200" b="1" dirty="0">
              <a:latin typeface="Bell MT" panose="02020503060305020303" pitchFamily="18" charset="77"/>
            </a:endParaRPr>
          </a:p>
        </p:txBody>
      </p:sp>
      <p:pic>
        <p:nvPicPr>
          <p:cNvPr id="43" name="Picture 42" descr="A purple and yellow shield with a white banner&#10;&#10;Description automatically generated">
            <a:extLst>
              <a:ext uri="{FF2B5EF4-FFF2-40B4-BE49-F238E27FC236}">
                <a16:creationId xmlns:a16="http://schemas.microsoft.com/office/drawing/2014/main" id="{7159F808-7EAD-619F-21C9-28DEFAB83F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89321" y="63396"/>
            <a:ext cx="762581" cy="601168"/>
          </a:xfrm>
          <a:prstGeom prst="rect">
            <a:avLst/>
          </a:prstGeom>
        </p:spPr>
      </p:pic>
      <p:pic>
        <p:nvPicPr>
          <p:cNvPr id="44" name="Picture 2">
            <a:extLst>
              <a:ext uri="{FF2B5EF4-FFF2-40B4-BE49-F238E27FC236}">
                <a16:creationId xmlns:a16="http://schemas.microsoft.com/office/drawing/2014/main" id="{4D5A0EF7-33F4-106B-8558-8316685279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7707" y="49372"/>
            <a:ext cx="762582" cy="615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04BCDA16-1531-3B40-C0CC-859A3E25A46A}"/>
              </a:ext>
            </a:extLst>
          </p:cNvPr>
          <p:cNvCxnSpPr>
            <a:cxnSpLocks/>
          </p:cNvCxnSpPr>
          <p:nvPr/>
        </p:nvCxnSpPr>
        <p:spPr>
          <a:xfrm>
            <a:off x="0" y="705678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DF18BF6B-61A9-945C-1030-2880568716E6}"/>
              </a:ext>
            </a:extLst>
          </p:cNvPr>
          <p:cNvSpPr txBox="1"/>
          <p:nvPr/>
        </p:nvSpPr>
        <p:spPr>
          <a:xfrm>
            <a:off x="155293" y="1426145"/>
            <a:ext cx="11656380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altLang="zh-CN" sz="2000" dirty="0">
                <a:latin typeface="Bell MT" panose="02020503060305020303" pitchFamily="18" charset="77"/>
              </a:rPr>
              <a:t>Tool:</a:t>
            </a:r>
            <a:r>
              <a:rPr lang="zh-CN" altLang="en-US" sz="2000" dirty="0">
                <a:latin typeface="Bell MT" panose="02020503060305020303" pitchFamily="18" charset="77"/>
              </a:rPr>
              <a:t>  </a:t>
            </a:r>
            <a:r>
              <a:rPr lang="en-HK" sz="20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An object carried or maintained for future use.</a:t>
            </a:r>
          </a:p>
          <a:p>
            <a:pPr lvl="5"/>
            <a:r>
              <a:rPr lang="en-HK" sz="2000" dirty="0">
                <a:effectLst/>
                <a:latin typeface="Bell MT" panose="02020503060305020303" pitchFamily="18" charset="77"/>
              </a:rPr>
              <a:t>	— </a:t>
            </a:r>
            <a:r>
              <a:rPr lang="en-HK" sz="2000" i="1" dirty="0">
                <a:effectLst/>
                <a:latin typeface="Bell MT" panose="02020503060305020303" pitchFamily="18" charset="77"/>
              </a:rPr>
              <a:t>Finn, Tregenza, and Norman, 2009.</a:t>
            </a:r>
            <a:endParaRPr lang="en-HK" sz="2000" dirty="0">
              <a:effectLst/>
              <a:latin typeface="Bell MT" panose="02020503060305020303" pitchFamily="18" charset="77"/>
            </a:endParaRPr>
          </a:p>
          <a:p>
            <a:pPr marL="285750" indent="-285750">
              <a:buFont typeface="Wingdings" pitchFamily="2" charset="2"/>
              <a:buChar char="§"/>
            </a:pPr>
            <a:endParaRPr lang="en-HK" sz="2000" dirty="0">
              <a:latin typeface="Bell MT" panose="02020503060305020303" pitchFamily="18" charset="77"/>
            </a:endParaRPr>
          </a:p>
          <a:p>
            <a:pPr marL="285750" indent="-285750">
              <a:buFont typeface="Wingdings" pitchFamily="2" charset="2"/>
              <a:buChar char="§"/>
            </a:pPr>
            <a:endParaRPr lang="en-HK" sz="2000" dirty="0">
              <a:latin typeface="Bell MT" panose="02020503060305020303" pitchFamily="18" charset="77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en-US" altLang="zh-CN" sz="2000" dirty="0">
                <a:latin typeface="Bell MT" panose="02020503060305020303" pitchFamily="18" charset="77"/>
              </a:rPr>
              <a:t>Tool</a:t>
            </a:r>
            <a:r>
              <a:rPr lang="zh-CN" altLang="en-US" sz="2000" dirty="0">
                <a:latin typeface="Bell MT" panose="02020503060305020303" pitchFamily="18" charset="77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</a:rPr>
              <a:t>can</a:t>
            </a:r>
            <a:r>
              <a:rPr lang="zh-CN" altLang="en-US" sz="2000" dirty="0">
                <a:latin typeface="Bell MT" panose="02020503060305020303" pitchFamily="18" charset="77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</a:rPr>
              <a:t>be</a:t>
            </a:r>
            <a:r>
              <a:rPr lang="zh-CN" altLang="en-US" sz="2000" dirty="0">
                <a:latin typeface="Bell MT" panose="02020503060305020303" pitchFamily="18" charset="77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</a:rPr>
              <a:t>either:</a:t>
            </a:r>
          </a:p>
          <a:p>
            <a:pPr marL="285750" indent="-285750">
              <a:buFont typeface="Wingdings" pitchFamily="2" charset="2"/>
              <a:buChar char="§"/>
            </a:pPr>
            <a:endParaRPr lang="en-US" dirty="0">
              <a:latin typeface="Bell MT" panose="02020503060305020303" pitchFamily="18" charset="77"/>
            </a:endParaRPr>
          </a:p>
          <a:p>
            <a:pPr marL="742950" lvl="1" indent="-285750">
              <a:buFont typeface="Wingdings" pitchFamily="2" charset="2"/>
              <a:buChar char="§"/>
            </a:pPr>
            <a:r>
              <a:rPr lang="en-US" altLang="zh-CN" b="1" dirty="0">
                <a:solidFill>
                  <a:srgbClr val="C00000"/>
                </a:solidFill>
                <a:latin typeface="Bell MT" panose="02020503060305020303" pitchFamily="18" charset="77"/>
              </a:rPr>
              <a:t>Functional</a:t>
            </a:r>
            <a:r>
              <a:rPr lang="zh-CN" altLang="en-US" b="1" dirty="0">
                <a:solidFill>
                  <a:srgbClr val="C00000"/>
                </a:solidFill>
                <a:latin typeface="Bell MT" panose="02020503060305020303" pitchFamily="18" charset="77"/>
              </a:rPr>
              <a:t> </a:t>
            </a:r>
            <a:r>
              <a:rPr lang="en-US" altLang="zh-CN" b="1" dirty="0">
                <a:solidFill>
                  <a:srgbClr val="C00000"/>
                </a:solidFill>
                <a:latin typeface="Bell MT" panose="02020503060305020303" pitchFamily="18" charset="77"/>
              </a:rPr>
              <a:t>tool,</a:t>
            </a:r>
            <a:r>
              <a:rPr lang="zh-CN" altLang="en-US" b="1" dirty="0">
                <a:solidFill>
                  <a:srgbClr val="C00000"/>
                </a:solidFill>
                <a:latin typeface="Bell MT" panose="02020503060305020303" pitchFamily="18" charset="77"/>
              </a:rPr>
              <a:t> </a:t>
            </a:r>
            <a:r>
              <a:rPr lang="en-US" altLang="zh-CN" b="1" dirty="0">
                <a:solidFill>
                  <a:srgbClr val="C00000"/>
                </a:solidFill>
                <a:latin typeface="Bell MT" panose="02020503060305020303" pitchFamily="18" charset="77"/>
              </a:rPr>
              <a:t>or</a:t>
            </a:r>
          </a:p>
          <a:p>
            <a:pPr marL="1200150" lvl="2" indent="-285750">
              <a:buFont typeface="Wingdings" pitchFamily="2" charset="2"/>
              <a:buChar char="§"/>
            </a:pPr>
            <a:r>
              <a:rPr lang="en-US" altLang="zh-CN" dirty="0">
                <a:latin typeface="Bell MT" panose="02020503060305020303" pitchFamily="18" charset="77"/>
              </a:rPr>
              <a:t>Retriever</a:t>
            </a:r>
            <a:r>
              <a:rPr lang="zh-CN" altLang="en-US" dirty="0">
                <a:latin typeface="Bell MT" panose="02020503060305020303" pitchFamily="18" charset="77"/>
              </a:rPr>
              <a:t> </a:t>
            </a:r>
            <a:r>
              <a:rPr lang="en-US" altLang="zh-CN" dirty="0">
                <a:latin typeface="Bell MT" panose="02020503060305020303" pitchFamily="18" charset="77"/>
              </a:rPr>
              <a:t>/</a:t>
            </a:r>
            <a:r>
              <a:rPr lang="zh-CN" altLang="en-US" dirty="0">
                <a:latin typeface="Bell MT" panose="02020503060305020303" pitchFamily="18" charset="77"/>
              </a:rPr>
              <a:t> </a:t>
            </a:r>
            <a:r>
              <a:rPr lang="en-US" altLang="zh-CN" dirty="0">
                <a:latin typeface="Bell MT" panose="02020503060305020303" pitchFamily="18" charset="77"/>
              </a:rPr>
              <a:t>calculator</a:t>
            </a:r>
            <a:r>
              <a:rPr lang="zh-CN" altLang="en-US" dirty="0">
                <a:latin typeface="Bell MT" panose="02020503060305020303" pitchFamily="18" charset="77"/>
              </a:rPr>
              <a:t> </a:t>
            </a:r>
            <a:r>
              <a:rPr lang="en-US" altLang="zh-CN" dirty="0">
                <a:latin typeface="Bell MT" panose="02020503060305020303" pitchFamily="18" charset="77"/>
              </a:rPr>
              <a:t>….</a:t>
            </a:r>
          </a:p>
          <a:p>
            <a:pPr marL="742950" lvl="1" indent="-285750">
              <a:buFont typeface="Wingdings" pitchFamily="2" charset="2"/>
              <a:buChar char="§"/>
            </a:pPr>
            <a:endParaRPr lang="en-US" altLang="zh-CN" b="1" dirty="0">
              <a:solidFill>
                <a:srgbClr val="C00000"/>
              </a:solidFill>
              <a:latin typeface="Bell MT" panose="02020503060305020303" pitchFamily="18" charset="77"/>
            </a:endParaRPr>
          </a:p>
          <a:p>
            <a:pPr marL="742950" lvl="1" indent="-285750">
              <a:buFont typeface="Wingdings" pitchFamily="2" charset="2"/>
              <a:buChar char="§"/>
            </a:pPr>
            <a:r>
              <a:rPr lang="en-US" altLang="zh-CN" b="1" dirty="0">
                <a:solidFill>
                  <a:srgbClr val="C00000"/>
                </a:solidFill>
                <a:latin typeface="Bell MT" panose="02020503060305020303" pitchFamily="18" charset="77"/>
              </a:rPr>
              <a:t>Conceptual</a:t>
            </a:r>
            <a:r>
              <a:rPr lang="zh-CN" altLang="en-US" b="1" dirty="0">
                <a:solidFill>
                  <a:srgbClr val="C00000"/>
                </a:solidFill>
                <a:latin typeface="Bell MT" panose="02020503060305020303" pitchFamily="18" charset="77"/>
              </a:rPr>
              <a:t> </a:t>
            </a:r>
            <a:r>
              <a:rPr lang="en-US" altLang="zh-CN" b="1" dirty="0">
                <a:solidFill>
                  <a:srgbClr val="C00000"/>
                </a:solidFill>
                <a:latin typeface="Bell MT" panose="02020503060305020303" pitchFamily="18" charset="77"/>
              </a:rPr>
              <a:t>tool</a:t>
            </a:r>
          </a:p>
          <a:p>
            <a:pPr marL="1200150" lvl="2" indent="-285750">
              <a:buFont typeface="Wingdings" pitchFamily="2" charset="2"/>
              <a:buChar char="§"/>
            </a:pPr>
            <a:r>
              <a:rPr lang="en-US" altLang="zh-CN" b="1" dirty="0">
                <a:latin typeface="Bell MT" panose="02020503060305020303" pitchFamily="18" charset="77"/>
              </a:rPr>
              <a:t>Decision-making</a:t>
            </a:r>
            <a:r>
              <a:rPr lang="zh-CN" altLang="en-US" b="1" dirty="0">
                <a:latin typeface="Bell MT" panose="02020503060305020303" pitchFamily="18" charset="77"/>
              </a:rPr>
              <a:t> </a:t>
            </a:r>
            <a:r>
              <a:rPr lang="en-US" altLang="zh-CN" b="1" dirty="0">
                <a:latin typeface="Bell MT" panose="02020503060305020303" pitchFamily="18" charset="77"/>
              </a:rPr>
              <a:t>process</a:t>
            </a:r>
          </a:p>
          <a:p>
            <a:pPr marL="1200150" lvl="2" indent="-285750">
              <a:buFont typeface="Wingdings" pitchFamily="2" charset="2"/>
              <a:buChar char="§"/>
            </a:pPr>
            <a:r>
              <a:rPr lang="en-US" altLang="zh-CN" dirty="0">
                <a:latin typeface="Bell MT" panose="02020503060305020303" pitchFamily="18" charset="77"/>
              </a:rPr>
              <a:t>Different</a:t>
            </a:r>
            <a:r>
              <a:rPr lang="zh-CN" altLang="en-US" dirty="0">
                <a:latin typeface="Bell MT" panose="02020503060305020303" pitchFamily="18" charset="77"/>
              </a:rPr>
              <a:t>  </a:t>
            </a:r>
            <a:r>
              <a:rPr lang="en-US" altLang="zh-CN" dirty="0">
                <a:latin typeface="Bell MT" panose="02020503060305020303" pitchFamily="18" charset="77"/>
              </a:rPr>
              <a:t>conversational</a:t>
            </a:r>
            <a:r>
              <a:rPr lang="zh-CN" altLang="en-US" dirty="0">
                <a:latin typeface="Bell MT" panose="02020503060305020303" pitchFamily="18" charset="77"/>
              </a:rPr>
              <a:t> </a:t>
            </a:r>
            <a:r>
              <a:rPr lang="en-US" altLang="zh-CN" dirty="0">
                <a:latin typeface="Bell MT" panose="02020503060305020303" pitchFamily="18" charset="77"/>
              </a:rPr>
              <a:t>strategies</a:t>
            </a:r>
          </a:p>
          <a:p>
            <a:pPr marL="1200150" lvl="2" indent="-285750">
              <a:buFont typeface="Wingdings" pitchFamily="2" charset="2"/>
              <a:buChar char="§"/>
            </a:pPr>
            <a:r>
              <a:rPr lang="en-US" altLang="zh-CN" dirty="0">
                <a:latin typeface="Bell MT" panose="02020503060305020303" pitchFamily="18" charset="77"/>
              </a:rPr>
              <a:t>Different</a:t>
            </a:r>
            <a:r>
              <a:rPr lang="zh-CN" altLang="en-US" dirty="0">
                <a:latin typeface="Bell MT" panose="02020503060305020303" pitchFamily="18" charset="77"/>
              </a:rPr>
              <a:t> </a:t>
            </a:r>
            <a:r>
              <a:rPr lang="en-US" altLang="zh-CN" dirty="0">
                <a:latin typeface="Bell MT" panose="02020503060305020303" pitchFamily="18" charset="77"/>
              </a:rPr>
              <a:t>sources</a:t>
            </a:r>
          </a:p>
          <a:p>
            <a:pPr marL="1200150" lvl="2" indent="-285750">
              <a:buFont typeface="Wingdings" pitchFamily="2" charset="2"/>
              <a:buChar char="§"/>
            </a:pPr>
            <a:r>
              <a:rPr lang="en-US" altLang="zh-CN" dirty="0">
                <a:latin typeface="Bell MT" panose="02020503060305020303" pitchFamily="18" charset="77"/>
              </a:rPr>
              <a:t>…..</a:t>
            </a:r>
          </a:p>
          <a:p>
            <a:pPr marL="1200150" lvl="2" indent="-285750">
              <a:buFont typeface="Wingdings" pitchFamily="2" charset="2"/>
              <a:buChar char="§"/>
            </a:pPr>
            <a:endParaRPr lang="en-US" altLang="zh-CN" dirty="0">
              <a:latin typeface="Bell MT" panose="02020503060305020303" pitchFamily="18" charset="77"/>
            </a:endParaRPr>
          </a:p>
          <a:p>
            <a:pPr marL="742950" lvl="1" indent="-285750">
              <a:buFont typeface="Wingdings" pitchFamily="2" charset="2"/>
              <a:buChar char="§"/>
            </a:pPr>
            <a:r>
              <a:rPr lang="en-US" altLang="zh-CN" b="1" dirty="0">
                <a:latin typeface="Bell MT" panose="02020503060305020303" pitchFamily="18" charset="77"/>
              </a:rPr>
              <a:t>A conceptual tool specifies </a:t>
            </a:r>
            <a:r>
              <a:rPr lang="en-US" altLang="zh-CN" b="1" dirty="0">
                <a:solidFill>
                  <a:srgbClr val="C00000"/>
                </a:solidFill>
                <a:latin typeface="Bell MT" panose="02020503060305020303" pitchFamily="18" charset="77"/>
              </a:rPr>
              <a:t>a cognitive concept </a:t>
            </a:r>
            <a:r>
              <a:rPr lang="en-US" altLang="zh-CN" b="1" dirty="0">
                <a:latin typeface="Bell MT" panose="02020503060305020303" pitchFamily="18" charset="77"/>
              </a:rPr>
              <a:t>used to help systematic or investigative thought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0E88E8-DAB4-2819-769C-72FACF032F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1615" y="2509819"/>
            <a:ext cx="6800058" cy="284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7625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37EAAD4-F5D8-7926-7AAD-04E45C78DC80}"/>
              </a:ext>
            </a:extLst>
          </p:cNvPr>
          <p:cNvSpPr txBox="1"/>
          <p:nvPr/>
        </p:nvSpPr>
        <p:spPr>
          <a:xfrm>
            <a:off x="93701" y="72304"/>
            <a:ext cx="7145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en-US" altLang="zh-CN" sz="3200" b="1" dirty="0">
                <a:latin typeface="Bell MT" panose="02020503060305020303" pitchFamily="18" charset="77"/>
              </a:rPr>
              <a:t>What’s</a:t>
            </a:r>
            <a:r>
              <a:rPr lang="zh-CN" altLang="en-US" sz="3200" b="1" dirty="0">
                <a:latin typeface="Bell MT" panose="02020503060305020303" pitchFamily="18" charset="77"/>
              </a:rPr>
              <a:t> </a:t>
            </a:r>
            <a:r>
              <a:rPr lang="en-US" altLang="zh-CN" sz="3200" b="1" dirty="0">
                <a:latin typeface="Bell MT" panose="02020503060305020303" pitchFamily="18" charset="77"/>
              </a:rPr>
              <a:t>Dialogue</a:t>
            </a:r>
            <a:r>
              <a:rPr lang="zh-CN" altLang="en-US" sz="3200" b="1" dirty="0">
                <a:latin typeface="Bell MT" panose="02020503060305020303" pitchFamily="18" charset="77"/>
              </a:rPr>
              <a:t> </a:t>
            </a:r>
            <a:r>
              <a:rPr lang="en-US" altLang="zh-CN" sz="3200" b="1" dirty="0">
                <a:latin typeface="Bell MT" panose="02020503060305020303" pitchFamily="18" charset="77"/>
              </a:rPr>
              <a:t>System</a:t>
            </a:r>
            <a:r>
              <a:rPr lang="zh-CN" altLang="en-US" sz="3200" b="1" dirty="0">
                <a:latin typeface="Bell MT" panose="02020503060305020303" pitchFamily="18" charset="77"/>
              </a:rPr>
              <a:t> </a:t>
            </a:r>
            <a:r>
              <a:rPr lang="en-US" altLang="zh-CN" sz="3200" b="1" dirty="0">
                <a:latin typeface="Bell MT" panose="02020503060305020303" pitchFamily="18" charset="77"/>
              </a:rPr>
              <a:t>?</a:t>
            </a:r>
            <a:endParaRPr lang="en-US" sz="3200" b="1" dirty="0">
              <a:latin typeface="Bell MT" panose="02020503060305020303" pitchFamily="18" charset="77"/>
            </a:endParaRPr>
          </a:p>
        </p:txBody>
      </p:sp>
      <p:pic>
        <p:nvPicPr>
          <p:cNvPr id="3" name="Picture 2" descr="A purple and yellow shield with a white banner&#10;&#10;Description automatically generated">
            <a:extLst>
              <a:ext uri="{FF2B5EF4-FFF2-40B4-BE49-F238E27FC236}">
                <a16:creationId xmlns:a16="http://schemas.microsoft.com/office/drawing/2014/main" id="{B95B007E-858C-CD0D-5F95-26C144E939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89321" y="63396"/>
            <a:ext cx="762581" cy="601168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1793D515-7DDF-0B23-A622-30D61F6FFD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7707" y="49372"/>
            <a:ext cx="762582" cy="615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909B001-126A-E367-CE34-E0FEA54FFFA2}"/>
              </a:ext>
            </a:extLst>
          </p:cNvPr>
          <p:cNvCxnSpPr>
            <a:cxnSpLocks/>
          </p:cNvCxnSpPr>
          <p:nvPr/>
        </p:nvCxnSpPr>
        <p:spPr>
          <a:xfrm>
            <a:off x="0" y="705678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A36A4F48-67A8-A9F5-2D8A-E4667E8A5C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9265" y="1195163"/>
            <a:ext cx="9035330" cy="4556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0322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 descr="A purple and yellow shield with a white banner&#10;&#10;Description automatically generated">
            <a:extLst>
              <a:ext uri="{FF2B5EF4-FFF2-40B4-BE49-F238E27FC236}">
                <a16:creationId xmlns:a16="http://schemas.microsoft.com/office/drawing/2014/main" id="{7159F808-7EAD-619F-21C9-28DEFAB83F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89321" y="63396"/>
            <a:ext cx="762581" cy="601168"/>
          </a:xfrm>
          <a:prstGeom prst="rect">
            <a:avLst/>
          </a:prstGeom>
        </p:spPr>
      </p:pic>
      <p:pic>
        <p:nvPicPr>
          <p:cNvPr id="44" name="Picture 2">
            <a:extLst>
              <a:ext uri="{FF2B5EF4-FFF2-40B4-BE49-F238E27FC236}">
                <a16:creationId xmlns:a16="http://schemas.microsoft.com/office/drawing/2014/main" id="{4D5A0EF7-33F4-106B-8558-8316685279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7707" y="49372"/>
            <a:ext cx="762582" cy="615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04BCDA16-1531-3B40-C0CC-859A3E25A46A}"/>
              </a:ext>
            </a:extLst>
          </p:cNvPr>
          <p:cNvCxnSpPr>
            <a:cxnSpLocks/>
          </p:cNvCxnSpPr>
          <p:nvPr/>
        </p:nvCxnSpPr>
        <p:spPr>
          <a:xfrm>
            <a:off x="0" y="705678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EC573D34-967B-C3DA-8893-51E72AAEE84C}"/>
              </a:ext>
            </a:extLst>
          </p:cNvPr>
          <p:cNvSpPr txBox="1"/>
          <p:nvPr/>
        </p:nvSpPr>
        <p:spPr>
          <a:xfrm>
            <a:off x="712922" y="1503336"/>
            <a:ext cx="100893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altLang="zh-CN" sz="2400" dirty="0">
                <a:latin typeface="Bell MT" panose="02020503060305020303" pitchFamily="18" charset="77"/>
              </a:rPr>
              <a:t>Using</a:t>
            </a:r>
            <a:r>
              <a:rPr lang="zh-CN" altLang="en-US" sz="2400" dirty="0">
                <a:latin typeface="Bell MT" panose="02020503060305020303" pitchFamily="18" charset="77"/>
              </a:rPr>
              <a:t> </a:t>
            </a:r>
            <a:r>
              <a:rPr lang="en-US" altLang="zh-CN" sz="2400" b="1" dirty="0">
                <a:latin typeface="Bell MT" panose="02020503060305020303" pitchFamily="18" charset="77"/>
              </a:rPr>
              <a:t>different</a:t>
            </a:r>
            <a:r>
              <a:rPr lang="zh-CN" altLang="en-US" sz="2400" b="1" dirty="0">
                <a:latin typeface="Bell MT" panose="02020503060305020303" pitchFamily="18" charset="77"/>
              </a:rPr>
              <a:t> </a:t>
            </a:r>
            <a:r>
              <a:rPr lang="en-US" altLang="zh-CN" sz="2400" b="1" dirty="0">
                <a:latin typeface="Bell MT" panose="02020503060305020303" pitchFamily="18" charset="77"/>
              </a:rPr>
              <a:t>tools</a:t>
            </a:r>
            <a:r>
              <a:rPr lang="zh-CN" altLang="en-US" sz="2400" b="1" dirty="0">
                <a:latin typeface="Bell MT" panose="02020503060305020303" pitchFamily="18" charset="77"/>
              </a:rPr>
              <a:t> </a:t>
            </a:r>
            <a:r>
              <a:rPr lang="en-US" altLang="zh-CN" sz="2400" dirty="0">
                <a:latin typeface="Bell MT" panose="02020503060305020303" pitchFamily="18" charset="77"/>
              </a:rPr>
              <a:t>to</a:t>
            </a:r>
            <a:r>
              <a:rPr lang="zh-CN" altLang="en-US" sz="2400" dirty="0">
                <a:latin typeface="Bell MT" panose="02020503060305020303" pitchFamily="18" charset="77"/>
              </a:rPr>
              <a:t> </a:t>
            </a:r>
            <a:r>
              <a:rPr lang="en-US" altLang="zh-CN" sz="2400" dirty="0">
                <a:latin typeface="Bell MT" panose="02020503060305020303" pitchFamily="18" charset="77"/>
              </a:rPr>
              <a:t>interact</a:t>
            </a:r>
            <a:r>
              <a:rPr lang="zh-CN" altLang="en-US" sz="2400" dirty="0">
                <a:latin typeface="Bell MT" panose="02020503060305020303" pitchFamily="18" charset="77"/>
              </a:rPr>
              <a:t> </a:t>
            </a:r>
            <a:r>
              <a:rPr lang="en-US" altLang="zh-CN" sz="2400" dirty="0">
                <a:latin typeface="Bell MT" panose="02020503060305020303" pitchFamily="18" charset="77"/>
              </a:rPr>
              <a:t>with</a:t>
            </a:r>
            <a:r>
              <a:rPr lang="zh-CN" altLang="en-US" sz="2400" dirty="0">
                <a:latin typeface="Bell MT" panose="02020503060305020303" pitchFamily="18" charset="77"/>
              </a:rPr>
              <a:t> </a:t>
            </a:r>
            <a:r>
              <a:rPr lang="en-US" altLang="zh-CN" sz="2400" dirty="0">
                <a:latin typeface="Bell MT" panose="02020503060305020303" pitchFamily="18" charset="77"/>
              </a:rPr>
              <a:t>complex</a:t>
            </a:r>
            <a:r>
              <a:rPr lang="zh-CN" altLang="en-US" sz="2400" dirty="0">
                <a:latin typeface="Bell MT" panose="02020503060305020303" pitchFamily="18" charset="77"/>
              </a:rPr>
              <a:t> </a:t>
            </a:r>
            <a:r>
              <a:rPr lang="en-US" altLang="zh-CN" sz="2400" dirty="0">
                <a:latin typeface="Bell MT" panose="02020503060305020303" pitchFamily="18" charset="77"/>
              </a:rPr>
              <a:t>external</a:t>
            </a:r>
            <a:r>
              <a:rPr lang="zh-CN" altLang="en-US" sz="2400" dirty="0">
                <a:latin typeface="Bell MT" panose="02020503060305020303" pitchFamily="18" charset="77"/>
              </a:rPr>
              <a:t> </a:t>
            </a:r>
            <a:r>
              <a:rPr lang="en-US" altLang="zh-CN" sz="2400" dirty="0">
                <a:latin typeface="Bell MT" panose="02020503060305020303" pitchFamily="18" charset="77"/>
              </a:rPr>
              <a:t>environments</a:t>
            </a:r>
            <a:endParaRPr lang="en-US" sz="2400" dirty="0">
              <a:latin typeface="Bell MT" panose="02020503060305020303" pitchFamily="18" charset="77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E1FDE36-D7F7-5543-4437-504495334160}"/>
              </a:ext>
            </a:extLst>
          </p:cNvPr>
          <p:cNvSpPr/>
          <p:nvPr/>
        </p:nvSpPr>
        <p:spPr>
          <a:xfrm>
            <a:off x="2656618" y="3429000"/>
            <a:ext cx="3943350" cy="2543175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altLang="zh-CN" sz="2400" b="1" dirty="0">
              <a:solidFill>
                <a:schemeClr val="accent1"/>
              </a:solidFill>
              <a:latin typeface="Bell MT" panose="02020503060305020303" pitchFamily="18" charset="77"/>
            </a:endParaRPr>
          </a:p>
          <a:p>
            <a:pPr algn="ctr"/>
            <a:endParaRPr lang="en-US" altLang="zh-CN" sz="2400" b="1" dirty="0">
              <a:solidFill>
                <a:schemeClr val="accent1"/>
              </a:solidFill>
              <a:latin typeface="Bell MT" panose="02020503060305020303" pitchFamily="18" charset="77"/>
            </a:endParaRPr>
          </a:p>
          <a:p>
            <a:pPr algn="ctr"/>
            <a:r>
              <a:rPr lang="en-US" altLang="zh-CN" sz="2400" b="1" dirty="0">
                <a:solidFill>
                  <a:schemeClr val="accent1"/>
                </a:solidFill>
                <a:latin typeface="Bell MT" panose="02020503060305020303" pitchFamily="18" charset="77"/>
              </a:rPr>
              <a:t>Functional</a:t>
            </a:r>
            <a:r>
              <a:rPr lang="zh-CN" altLang="en-US" sz="2400" b="1" dirty="0">
                <a:solidFill>
                  <a:schemeClr val="accent1"/>
                </a:solidFill>
                <a:latin typeface="Bell MT" panose="02020503060305020303" pitchFamily="18" charset="77"/>
              </a:rPr>
              <a:t> </a:t>
            </a:r>
            <a:r>
              <a:rPr lang="en-US" altLang="zh-CN" sz="2400" b="1" dirty="0">
                <a:solidFill>
                  <a:schemeClr val="accent1"/>
                </a:solidFill>
                <a:latin typeface="Bell MT" panose="02020503060305020303" pitchFamily="18" charset="77"/>
              </a:rPr>
              <a:t>Tool</a:t>
            </a:r>
            <a:endParaRPr lang="en-US" sz="2400" b="1" dirty="0">
              <a:solidFill>
                <a:schemeClr val="accent1"/>
              </a:solidFill>
              <a:latin typeface="Bell MT" panose="02020503060305020303" pitchFamily="18" charset="77"/>
            </a:endParaRPr>
          </a:p>
          <a:p>
            <a:pPr marL="742950" lvl="1" indent="-285750">
              <a:buFont typeface="Wingdings" pitchFamily="2" charset="2"/>
              <a:buChar char="§"/>
            </a:pPr>
            <a:endParaRPr lang="en-US" altLang="zh-CN" sz="1200" dirty="0">
              <a:solidFill>
                <a:schemeClr val="accent1"/>
              </a:solidFill>
              <a:latin typeface="Bell MT" panose="02020503060305020303" pitchFamily="18" charset="77"/>
            </a:endParaRPr>
          </a:p>
          <a:p>
            <a:pPr marL="742950" lvl="1" indent="-285750">
              <a:buFont typeface="Wingdings" pitchFamily="2" charset="2"/>
              <a:buChar char="ü"/>
            </a:pPr>
            <a:r>
              <a:rPr lang="en-US" altLang="zh-CN" sz="1200" dirty="0">
                <a:solidFill>
                  <a:schemeClr val="accent1"/>
                </a:solidFill>
                <a:latin typeface="Bell MT" panose="02020503060305020303" pitchFamily="18" charset="77"/>
              </a:rPr>
              <a:t>Models</a:t>
            </a:r>
          </a:p>
          <a:p>
            <a:pPr marL="1200150" lvl="2" indent="-285750">
              <a:buFont typeface="Wingdings" pitchFamily="2" charset="2"/>
              <a:buChar char="v"/>
            </a:pPr>
            <a:r>
              <a:rPr lang="en-US" altLang="zh-CN" sz="1200" dirty="0">
                <a:solidFill>
                  <a:schemeClr val="accent1"/>
                </a:solidFill>
                <a:latin typeface="Bell MT" panose="02020503060305020303" pitchFamily="18" charset="77"/>
              </a:rPr>
              <a:t>Image-to-caption</a:t>
            </a:r>
            <a:r>
              <a:rPr lang="zh-CN" altLang="en-US" sz="1200" dirty="0">
                <a:solidFill>
                  <a:schemeClr val="accent1"/>
                </a:solidFill>
                <a:latin typeface="Bell MT" panose="02020503060305020303" pitchFamily="18" charset="77"/>
              </a:rPr>
              <a:t> </a:t>
            </a:r>
            <a:endParaRPr lang="en-HK" altLang="zh-CN" sz="1200" dirty="0">
              <a:solidFill>
                <a:schemeClr val="accent1"/>
              </a:solidFill>
              <a:latin typeface="Bell MT" panose="02020503060305020303" pitchFamily="18" charset="77"/>
            </a:endParaRPr>
          </a:p>
          <a:p>
            <a:pPr marL="1200150" lvl="2" indent="-285750">
              <a:buFont typeface="Wingdings" pitchFamily="2" charset="2"/>
              <a:buChar char="v"/>
            </a:pPr>
            <a:r>
              <a:rPr lang="en-US" altLang="zh-CN" sz="1200" dirty="0">
                <a:solidFill>
                  <a:schemeClr val="accent1"/>
                </a:solidFill>
                <a:latin typeface="Bell MT" panose="02020503060305020303" pitchFamily="18" charset="77"/>
              </a:rPr>
              <a:t>Object-detection</a:t>
            </a:r>
            <a:endParaRPr lang="en-HK" altLang="zh-CN" sz="1200" dirty="0">
              <a:solidFill>
                <a:schemeClr val="accent1"/>
              </a:solidFill>
              <a:latin typeface="Bell MT" panose="02020503060305020303" pitchFamily="18" charset="77"/>
            </a:endParaRPr>
          </a:p>
          <a:p>
            <a:pPr marL="1200150" lvl="2" indent="-285750">
              <a:buFont typeface="Wingdings" pitchFamily="2" charset="2"/>
              <a:buChar char="v"/>
            </a:pPr>
            <a:r>
              <a:rPr lang="en-US" altLang="zh-CN" sz="1200" dirty="0">
                <a:solidFill>
                  <a:schemeClr val="accent1"/>
                </a:solidFill>
                <a:latin typeface="Bell MT" panose="02020503060305020303" pitchFamily="18" charset="77"/>
              </a:rPr>
              <a:t>….</a:t>
            </a:r>
          </a:p>
          <a:p>
            <a:pPr marL="742950" lvl="1" indent="-285750">
              <a:buFont typeface="Wingdings" pitchFamily="2" charset="2"/>
              <a:buChar char="ü"/>
            </a:pPr>
            <a:r>
              <a:rPr lang="en-US" altLang="zh-CN" sz="1200" dirty="0">
                <a:solidFill>
                  <a:schemeClr val="accent1"/>
                </a:solidFill>
                <a:latin typeface="Bell MT" panose="02020503060305020303" pitchFamily="18" charset="77"/>
              </a:rPr>
              <a:t>Retriever</a:t>
            </a:r>
          </a:p>
          <a:p>
            <a:pPr marL="742950" lvl="1" indent="-285750">
              <a:buFont typeface="Wingdings" pitchFamily="2" charset="2"/>
              <a:buChar char="ü"/>
            </a:pPr>
            <a:r>
              <a:rPr lang="en-US" altLang="zh-CN" sz="1200" dirty="0">
                <a:solidFill>
                  <a:schemeClr val="accent1"/>
                </a:solidFill>
                <a:latin typeface="Bell MT" panose="02020503060305020303" pitchFamily="18" charset="77"/>
              </a:rPr>
              <a:t>Calculator</a:t>
            </a:r>
            <a:endParaRPr lang="en-HK" altLang="zh-CN" sz="1200" dirty="0">
              <a:solidFill>
                <a:schemeClr val="accent1"/>
              </a:solidFill>
              <a:latin typeface="Bell MT" panose="02020503060305020303" pitchFamily="18" charset="77"/>
            </a:endParaRPr>
          </a:p>
          <a:p>
            <a:pPr marL="742950" lvl="1" indent="-285750">
              <a:buFont typeface="Wingdings" pitchFamily="2" charset="2"/>
              <a:buChar char="ü"/>
            </a:pPr>
            <a:r>
              <a:rPr lang="en-US" altLang="zh-CN" sz="1200" dirty="0">
                <a:solidFill>
                  <a:schemeClr val="accent1"/>
                </a:solidFill>
                <a:latin typeface="Bell MT" panose="02020503060305020303" pitchFamily="18" charset="77"/>
              </a:rPr>
              <a:t>Programs</a:t>
            </a:r>
          </a:p>
          <a:p>
            <a:pPr marL="742950" lvl="1" indent="-285750">
              <a:buFont typeface="Wingdings" pitchFamily="2" charset="2"/>
              <a:buChar char="ü"/>
            </a:pPr>
            <a:r>
              <a:rPr lang="en-US" altLang="zh-CN" sz="1200" dirty="0">
                <a:solidFill>
                  <a:schemeClr val="accent1"/>
                </a:solidFill>
                <a:latin typeface="Bell MT" panose="02020503060305020303" pitchFamily="18" charset="77"/>
              </a:rPr>
              <a:t>……</a:t>
            </a:r>
            <a:endParaRPr lang="en-US" sz="1200" b="1" dirty="0">
              <a:solidFill>
                <a:schemeClr val="accent1"/>
              </a:solidFill>
              <a:latin typeface="Bell MT" panose="02020503060305020303" pitchFamily="18" charset="77"/>
            </a:endParaRPr>
          </a:p>
          <a:p>
            <a:pPr algn="ctr"/>
            <a:endParaRPr lang="en-US" sz="2400" b="1" dirty="0">
              <a:solidFill>
                <a:schemeClr val="accent1"/>
              </a:solidFill>
              <a:latin typeface="Bell MT" panose="02020503060305020303" pitchFamily="18" charset="77"/>
            </a:endParaRPr>
          </a:p>
          <a:p>
            <a:pPr algn="ctr"/>
            <a:endParaRPr lang="en-US" sz="2400" b="1" dirty="0">
              <a:solidFill>
                <a:schemeClr val="accent1"/>
              </a:solidFill>
              <a:latin typeface="Bell MT" panose="02020503060305020303" pitchFamily="18" charset="77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1683A2E-41F9-899A-54FD-1A08C8D938AC}"/>
              </a:ext>
            </a:extLst>
          </p:cNvPr>
          <p:cNvSpPr/>
          <p:nvPr/>
        </p:nvSpPr>
        <p:spPr>
          <a:xfrm>
            <a:off x="5809393" y="3429001"/>
            <a:ext cx="3943350" cy="2543175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altLang="zh-CN" sz="2400" b="1" dirty="0">
              <a:solidFill>
                <a:schemeClr val="accent2"/>
              </a:solidFill>
              <a:latin typeface="Bell MT" panose="02020503060305020303" pitchFamily="18" charset="77"/>
            </a:endParaRPr>
          </a:p>
          <a:p>
            <a:pPr algn="ctr"/>
            <a:endParaRPr lang="en-US" altLang="zh-CN" sz="2400" b="1" dirty="0">
              <a:solidFill>
                <a:schemeClr val="accent2"/>
              </a:solidFill>
              <a:latin typeface="Bell MT" panose="02020503060305020303" pitchFamily="18" charset="77"/>
            </a:endParaRPr>
          </a:p>
          <a:p>
            <a:pPr algn="ctr"/>
            <a:endParaRPr lang="en-US" sz="2400" b="1" dirty="0">
              <a:solidFill>
                <a:schemeClr val="accent2"/>
              </a:solidFill>
              <a:latin typeface="Bell MT" panose="02020503060305020303" pitchFamily="18" charset="77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26A8FD6-3525-F863-0C79-497C392AA7EA}"/>
              </a:ext>
            </a:extLst>
          </p:cNvPr>
          <p:cNvSpPr txBox="1"/>
          <p:nvPr/>
        </p:nvSpPr>
        <p:spPr>
          <a:xfrm>
            <a:off x="4150757" y="2618972"/>
            <a:ext cx="30351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Bell MT" panose="02020503060305020303" pitchFamily="18" charset="77"/>
              </a:rPr>
              <a:t>What</a:t>
            </a:r>
            <a:r>
              <a:rPr lang="zh-CN" altLang="en-US" sz="2800" b="1" dirty="0">
                <a:latin typeface="Bell MT" panose="02020503060305020303" pitchFamily="18" charset="77"/>
              </a:rPr>
              <a:t> </a:t>
            </a:r>
            <a:r>
              <a:rPr lang="en-US" altLang="zh-CN" sz="2800" b="1" dirty="0">
                <a:latin typeface="Bell MT" panose="02020503060305020303" pitchFamily="18" charset="77"/>
              </a:rPr>
              <a:t>is</a:t>
            </a:r>
            <a:r>
              <a:rPr lang="zh-CN" altLang="en-US" sz="2800" b="1" dirty="0">
                <a:latin typeface="Bell MT" panose="02020503060305020303" pitchFamily="18" charset="77"/>
              </a:rPr>
              <a:t> </a:t>
            </a:r>
            <a:r>
              <a:rPr lang="en-US" altLang="zh-CN" sz="2800" b="1" dirty="0">
                <a:latin typeface="Bell MT" panose="02020503060305020303" pitchFamily="18" charset="77"/>
              </a:rPr>
              <a:t>the</a:t>
            </a:r>
            <a:r>
              <a:rPr lang="zh-CN" altLang="en-US" sz="2800" b="1" dirty="0">
                <a:latin typeface="Bell MT" panose="02020503060305020303" pitchFamily="18" charset="77"/>
              </a:rPr>
              <a:t> </a:t>
            </a:r>
            <a:r>
              <a:rPr lang="en-US" altLang="zh-CN" sz="2800" b="1" dirty="0">
                <a:latin typeface="Bell MT" panose="02020503060305020303" pitchFamily="18" charset="77"/>
              </a:rPr>
              <a:t>tool</a:t>
            </a:r>
            <a:r>
              <a:rPr lang="zh-CN" altLang="en-US" sz="2800" b="1" dirty="0">
                <a:latin typeface="Bell MT" panose="02020503060305020303" pitchFamily="18" charset="77"/>
              </a:rPr>
              <a:t> </a:t>
            </a:r>
            <a:r>
              <a:rPr lang="en-US" altLang="zh-CN" sz="2800" b="1" dirty="0">
                <a:latin typeface="Bell MT" panose="02020503060305020303" pitchFamily="18" charset="77"/>
              </a:rPr>
              <a:t>?</a:t>
            </a:r>
            <a:endParaRPr lang="en-US" sz="2800" b="1" dirty="0">
              <a:latin typeface="Bell MT" panose="02020503060305020303" pitchFamily="18" charset="77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D023A76E-5A72-AA06-D9E4-B95E39E9FE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76131" flipH="1">
            <a:off x="7048349" y="2513016"/>
            <a:ext cx="715706" cy="682718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06B42223-603B-6A2C-42B0-05AE016DFC90}"/>
              </a:ext>
            </a:extLst>
          </p:cNvPr>
          <p:cNvSpPr txBox="1"/>
          <p:nvPr/>
        </p:nvSpPr>
        <p:spPr>
          <a:xfrm>
            <a:off x="4910233" y="3624137"/>
            <a:ext cx="574166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400" b="1" dirty="0">
                <a:solidFill>
                  <a:schemeClr val="accent2"/>
                </a:solidFill>
                <a:latin typeface="Bell MT" panose="02020503060305020303" pitchFamily="18" charset="77"/>
              </a:rPr>
              <a:t>Conceptual</a:t>
            </a:r>
            <a:r>
              <a:rPr lang="zh-CN" altLang="en-US" sz="2400" b="1" dirty="0">
                <a:solidFill>
                  <a:schemeClr val="accent2"/>
                </a:solidFill>
                <a:latin typeface="Bell MT" panose="02020503060305020303" pitchFamily="18" charset="77"/>
              </a:rPr>
              <a:t> </a:t>
            </a:r>
            <a:r>
              <a:rPr lang="en-US" altLang="zh-CN" sz="2400" b="1" dirty="0">
                <a:solidFill>
                  <a:schemeClr val="accent2"/>
                </a:solidFill>
                <a:latin typeface="Bell MT" panose="02020503060305020303" pitchFamily="18" charset="77"/>
              </a:rPr>
              <a:t>Tool</a:t>
            </a:r>
          </a:p>
          <a:p>
            <a:pPr algn="ctr"/>
            <a:endParaRPr lang="en-US" altLang="zh-CN" sz="1200" dirty="0">
              <a:solidFill>
                <a:schemeClr val="accent2"/>
              </a:solidFill>
              <a:latin typeface="Bell MT" panose="02020503060305020303" pitchFamily="18" charset="77"/>
            </a:endParaRPr>
          </a:p>
          <a:p>
            <a:pPr marL="2114550" lvl="4" indent="-285750">
              <a:buFont typeface="Wingdings" pitchFamily="2" charset="2"/>
              <a:buChar char="ü"/>
            </a:pPr>
            <a:r>
              <a:rPr lang="en-US" altLang="zh-CN" sz="1200" dirty="0">
                <a:solidFill>
                  <a:schemeClr val="accent2"/>
                </a:solidFill>
                <a:latin typeface="Bell MT" panose="02020503060305020303" pitchFamily="18" charset="77"/>
              </a:rPr>
              <a:t>Conversational</a:t>
            </a:r>
            <a:r>
              <a:rPr lang="zh-CN" altLang="en-US" sz="1200" dirty="0">
                <a:solidFill>
                  <a:schemeClr val="accent2"/>
                </a:solidFill>
                <a:latin typeface="Bell MT" panose="02020503060305020303" pitchFamily="18" charset="77"/>
              </a:rPr>
              <a:t> </a:t>
            </a:r>
            <a:r>
              <a:rPr lang="en-US" altLang="zh-CN" sz="1200" dirty="0">
                <a:solidFill>
                  <a:schemeClr val="accent2"/>
                </a:solidFill>
                <a:latin typeface="Bell MT" panose="02020503060305020303" pitchFamily="18" charset="77"/>
              </a:rPr>
              <a:t>Strategies</a:t>
            </a:r>
          </a:p>
          <a:p>
            <a:pPr marL="2571750" lvl="5" indent="-285750">
              <a:buFont typeface="Wingdings" pitchFamily="2" charset="2"/>
              <a:buChar char="v"/>
            </a:pPr>
            <a:r>
              <a:rPr lang="en-US" altLang="zh-CN" sz="1200" dirty="0">
                <a:solidFill>
                  <a:schemeClr val="accent2"/>
                </a:solidFill>
                <a:latin typeface="Bell MT" panose="02020503060305020303" pitchFamily="18" charset="77"/>
              </a:rPr>
              <a:t>Question</a:t>
            </a:r>
            <a:endParaRPr lang="en-HK" altLang="zh-CN" sz="1200" dirty="0">
              <a:solidFill>
                <a:schemeClr val="accent2"/>
              </a:solidFill>
              <a:latin typeface="Bell MT" panose="02020503060305020303" pitchFamily="18" charset="77"/>
            </a:endParaRPr>
          </a:p>
          <a:p>
            <a:pPr marL="2571750" lvl="5" indent="-285750">
              <a:buFont typeface="Wingdings" pitchFamily="2" charset="2"/>
              <a:buChar char="v"/>
            </a:pPr>
            <a:r>
              <a:rPr lang="en-US" altLang="zh-CN" sz="1200" dirty="0">
                <a:solidFill>
                  <a:schemeClr val="accent2"/>
                </a:solidFill>
                <a:latin typeface="Bell MT" panose="02020503060305020303" pitchFamily="18" charset="77"/>
              </a:rPr>
              <a:t>Trust</a:t>
            </a:r>
          </a:p>
          <a:p>
            <a:pPr marL="2571750" lvl="5" indent="-285750">
              <a:buFont typeface="Wingdings" pitchFamily="2" charset="2"/>
              <a:buChar char="v"/>
            </a:pPr>
            <a:r>
              <a:rPr lang="en-US" altLang="zh-CN" sz="1200" dirty="0">
                <a:solidFill>
                  <a:schemeClr val="accent2"/>
                </a:solidFill>
                <a:latin typeface="Bell MT" panose="02020503060305020303" pitchFamily="18" charset="77"/>
              </a:rPr>
              <a:t>…..</a:t>
            </a:r>
          </a:p>
          <a:p>
            <a:pPr marL="2114550" lvl="4" indent="-285750">
              <a:buFont typeface="Wingdings" pitchFamily="2" charset="2"/>
              <a:buChar char="ü"/>
            </a:pPr>
            <a:r>
              <a:rPr lang="en-US" altLang="zh-CN" sz="1200" dirty="0">
                <a:solidFill>
                  <a:schemeClr val="accent2"/>
                </a:solidFill>
                <a:latin typeface="Bell MT" panose="02020503060305020303" pitchFamily="18" charset="77"/>
              </a:rPr>
              <a:t>Different</a:t>
            </a:r>
            <a:r>
              <a:rPr lang="zh-CN" altLang="en-US" sz="1200" dirty="0">
                <a:solidFill>
                  <a:schemeClr val="accent2"/>
                </a:solidFill>
                <a:latin typeface="Bell MT" panose="02020503060305020303" pitchFamily="18" charset="77"/>
              </a:rPr>
              <a:t> </a:t>
            </a:r>
            <a:r>
              <a:rPr lang="en-US" altLang="zh-CN" sz="1200" dirty="0">
                <a:solidFill>
                  <a:schemeClr val="accent2"/>
                </a:solidFill>
                <a:latin typeface="Bell MT" panose="02020503060305020303" pitchFamily="18" charset="77"/>
              </a:rPr>
              <a:t>Sources</a:t>
            </a:r>
            <a:r>
              <a:rPr lang="zh-CN" altLang="en-US" sz="1200" dirty="0">
                <a:solidFill>
                  <a:schemeClr val="accent2"/>
                </a:solidFill>
                <a:latin typeface="Bell MT" panose="02020503060305020303" pitchFamily="18" charset="77"/>
              </a:rPr>
              <a:t> </a:t>
            </a:r>
            <a:r>
              <a:rPr lang="en-US" altLang="zh-CN" sz="1200" dirty="0">
                <a:solidFill>
                  <a:schemeClr val="accent2"/>
                </a:solidFill>
                <a:latin typeface="Bell MT" panose="02020503060305020303" pitchFamily="18" charset="77"/>
              </a:rPr>
              <a:t>of</a:t>
            </a:r>
            <a:r>
              <a:rPr lang="zh-CN" altLang="en-US" sz="1200" dirty="0">
                <a:solidFill>
                  <a:schemeClr val="accent2"/>
                </a:solidFill>
                <a:latin typeface="Bell MT" panose="02020503060305020303" pitchFamily="18" charset="77"/>
              </a:rPr>
              <a:t> </a:t>
            </a:r>
            <a:r>
              <a:rPr lang="en-US" altLang="zh-CN" sz="1200" dirty="0">
                <a:solidFill>
                  <a:schemeClr val="accent2"/>
                </a:solidFill>
                <a:latin typeface="Bell MT" panose="02020503060305020303" pitchFamily="18" charset="77"/>
              </a:rPr>
              <a:t>Knowledge</a:t>
            </a:r>
          </a:p>
          <a:p>
            <a:pPr marL="2571750" lvl="5" indent="-285750">
              <a:buFont typeface="Wingdings" pitchFamily="2" charset="2"/>
              <a:buChar char="v"/>
            </a:pPr>
            <a:r>
              <a:rPr lang="en-US" altLang="zh-CN" sz="1200" dirty="0">
                <a:solidFill>
                  <a:schemeClr val="accent2"/>
                </a:solidFill>
                <a:latin typeface="Bell MT" panose="02020503060305020303" pitchFamily="18" charset="77"/>
              </a:rPr>
              <a:t>Memory</a:t>
            </a:r>
          </a:p>
          <a:p>
            <a:pPr marL="2571750" lvl="5" indent="-285750">
              <a:buFont typeface="Wingdings" pitchFamily="2" charset="2"/>
              <a:buChar char="v"/>
            </a:pPr>
            <a:r>
              <a:rPr lang="en-US" altLang="zh-CN" sz="1200" dirty="0">
                <a:solidFill>
                  <a:schemeClr val="accent2"/>
                </a:solidFill>
                <a:latin typeface="Bell MT" panose="02020503060305020303" pitchFamily="18" charset="77"/>
              </a:rPr>
              <a:t>Document</a:t>
            </a:r>
          </a:p>
          <a:p>
            <a:pPr marL="2571750" lvl="5" indent="-285750">
              <a:buFont typeface="Wingdings" pitchFamily="2" charset="2"/>
              <a:buChar char="v"/>
            </a:pPr>
            <a:r>
              <a:rPr lang="en-US" altLang="zh-CN" sz="1200" dirty="0">
                <a:solidFill>
                  <a:schemeClr val="accent2"/>
                </a:solidFill>
                <a:latin typeface="Bell MT" panose="02020503060305020303" pitchFamily="18" charset="77"/>
              </a:rPr>
              <a:t>….</a:t>
            </a:r>
          </a:p>
          <a:p>
            <a:pPr marL="2114550" lvl="4" indent="-285750">
              <a:buFont typeface="Wingdings" pitchFamily="2" charset="2"/>
              <a:buChar char="ü"/>
            </a:pPr>
            <a:r>
              <a:rPr lang="en-US" altLang="zh-CN" sz="1200" dirty="0">
                <a:solidFill>
                  <a:schemeClr val="accent2"/>
                </a:solidFill>
                <a:latin typeface="Bell MT" panose="02020503060305020303" pitchFamily="18" charset="77"/>
              </a:rPr>
              <a:t>……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DC092D39-385B-C673-01B6-94F9B46F9365}"/>
              </a:ext>
            </a:extLst>
          </p:cNvPr>
          <p:cNvSpPr txBox="1"/>
          <p:nvPr/>
        </p:nvSpPr>
        <p:spPr>
          <a:xfrm>
            <a:off x="93701" y="72304"/>
            <a:ext cx="108440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en-US" altLang="zh-CN" sz="3200" b="1" dirty="0">
                <a:latin typeface="Bell MT" panose="02020503060305020303" pitchFamily="18" charset="77"/>
              </a:rPr>
              <a:t>What’s</a:t>
            </a:r>
            <a:r>
              <a:rPr lang="zh-CN" altLang="en-US" sz="3200" b="1" dirty="0">
                <a:latin typeface="Bell MT" panose="02020503060305020303" pitchFamily="18" charset="77"/>
              </a:rPr>
              <a:t> </a:t>
            </a:r>
            <a:r>
              <a:rPr lang="en-US" altLang="zh-CN" sz="3200" b="1" dirty="0">
                <a:solidFill>
                  <a:srgbClr val="C00000"/>
                </a:solidFill>
                <a:latin typeface="Bell MT" panose="02020503060305020303" pitchFamily="18" charset="77"/>
              </a:rPr>
              <a:t>tool</a:t>
            </a:r>
            <a:r>
              <a:rPr lang="en-US" altLang="zh-CN" sz="3200" b="1" dirty="0">
                <a:latin typeface="Bell MT" panose="02020503060305020303" pitchFamily="18" charset="77"/>
              </a:rPr>
              <a:t>?</a:t>
            </a:r>
            <a:endParaRPr lang="en-US" sz="3200" b="1" dirty="0">
              <a:latin typeface="Bell MT" panose="02020503060305020303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0583518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 descr="A purple and yellow shield with a white banner&#10;&#10;Description automatically generated">
            <a:extLst>
              <a:ext uri="{FF2B5EF4-FFF2-40B4-BE49-F238E27FC236}">
                <a16:creationId xmlns:a16="http://schemas.microsoft.com/office/drawing/2014/main" id="{7159F808-7EAD-619F-21C9-28DEFAB83F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89321" y="63396"/>
            <a:ext cx="762581" cy="601168"/>
          </a:xfrm>
          <a:prstGeom prst="rect">
            <a:avLst/>
          </a:prstGeom>
        </p:spPr>
      </p:pic>
      <p:pic>
        <p:nvPicPr>
          <p:cNvPr id="44" name="Picture 2">
            <a:extLst>
              <a:ext uri="{FF2B5EF4-FFF2-40B4-BE49-F238E27FC236}">
                <a16:creationId xmlns:a16="http://schemas.microsoft.com/office/drawing/2014/main" id="{4D5A0EF7-33F4-106B-8558-8316685279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7707" y="49372"/>
            <a:ext cx="762582" cy="615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04BCDA16-1531-3B40-C0CC-859A3E25A46A}"/>
              </a:ext>
            </a:extLst>
          </p:cNvPr>
          <p:cNvCxnSpPr>
            <a:cxnSpLocks/>
          </p:cNvCxnSpPr>
          <p:nvPr/>
        </p:nvCxnSpPr>
        <p:spPr>
          <a:xfrm>
            <a:off x="0" y="705678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DC092D39-385B-C673-01B6-94F9B46F9365}"/>
              </a:ext>
            </a:extLst>
          </p:cNvPr>
          <p:cNvSpPr txBox="1"/>
          <p:nvPr/>
        </p:nvSpPr>
        <p:spPr>
          <a:xfrm>
            <a:off x="93701" y="72304"/>
            <a:ext cx="108440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en-US" altLang="zh-CN" sz="3200" b="1" dirty="0">
                <a:solidFill>
                  <a:srgbClr val="C00000"/>
                </a:solidFill>
                <a:latin typeface="Bell MT" panose="02020503060305020303" pitchFamily="18" charset="77"/>
              </a:rPr>
              <a:t>Tools</a:t>
            </a:r>
            <a:r>
              <a:rPr lang="zh-CN" altLang="en-US" sz="3200" b="1" dirty="0">
                <a:solidFill>
                  <a:srgbClr val="C00000"/>
                </a:solidFill>
                <a:latin typeface="Bell MT" panose="02020503060305020303" pitchFamily="18" charset="77"/>
              </a:rPr>
              <a:t> </a:t>
            </a:r>
            <a:r>
              <a:rPr lang="en-US" altLang="zh-CN" sz="3200" b="1" dirty="0">
                <a:latin typeface="Bell MT" panose="02020503060305020303" pitchFamily="18" charset="77"/>
              </a:rPr>
              <a:t>in</a:t>
            </a:r>
            <a:r>
              <a:rPr lang="zh-CN" altLang="en-US" sz="3200" b="1" dirty="0">
                <a:latin typeface="Bell MT" panose="02020503060305020303" pitchFamily="18" charset="77"/>
              </a:rPr>
              <a:t> </a:t>
            </a:r>
            <a:r>
              <a:rPr lang="en-US" altLang="zh-CN" sz="3200" b="1" dirty="0">
                <a:latin typeface="Bell MT" panose="02020503060305020303" pitchFamily="18" charset="77"/>
              </a:rPr>
              <a:t>LLM-based</a:t>
            </a:r>
            <a:r>
              <a:rPr lang="zh-CN" altLang="en-US" sz="3200" b="1" dirty="0">
                <a:latin typeface="Bell MT" panose="02020503060305020303" pitchFamily="18" charset="77"/>
              </a:rPr>
              <a:t> </a:t>
            </a:r>
            <a:r>
              <a:rPr lang="en-US" altLang="zh-CN" sz="3200" b="1" dirty="0">
                <a:latin typeface="Bell MT" panose="02020503060305020303" pitchFamily="18" charset="77"/>
              </a:rPr>
              <a:t>DS</a:t>
            </a:r>
            <a:endParaRPr lang="en-US" sz="3200" b="1" dirty="0">
              <a:latin typeface="Bell MT" panose="02020503060305020303" pitchFamily="18" charset="77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51D0C1A-B307-516F-3B39-C3B9E1F034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8817" y="963454"/>
            <a:ext cx="7156966" cy="517953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F3AFB6C-5A2E-019B-694E-C4A316D02DD6}"/>
              </a:ext>
            </a:extLst>
          </p:cNvPr>
          <p:cNvSpPr txBox="1"/>
          <p:nvPr/>
        </p:nvSpPr>
        <p:spPr>
          <a:xfrm>
            <a:off x="512181" y="1835303"/>
            <a:ext cx="3656864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>
              <a:buFont typeface="Wingdings" pitchFamily="2" charset="2"/>
              <a:buChar char="§"/>
            </a:pPr>
            <a:r>
              <a:rPr lang="en-US" altLang="zh-CN" dirty="0">
                <a:latin typeface="Bell MT" panose="02020503060305020303" pitchFamily="18" charset="77"/>
              </a:rPr>
              <a:t>Two typical</a:t>
            </a:r>
            <a:r>
              <a:rPr lang="zh-CN" altLang="en-US" dirty="0">
                <a:latin typeface="Bell MT" panose="02020503060305020303" pitchFamily="18" charset="77"/>
              </a:rPr>
              <a:t> </a:t>
            </a:r>
            <a:r>
              <a:rPr lang="en-US" altLang="zh-CN" dirty="0">
                <a:latin typeface="Bell MT" panose="02020503060305020303" pitchFamily="18" charset="77"/>
              </a:rPr>
              <a:t>conceptual tools</a:t>
            </a:r>
            <a:r>
              <a:rPr lang="zh-CN" altLang="en-US" dirty="0">
                <a:latin typeface="Bell MT" panose="02020503060305020303" pitchFamily="18" charset="77"/>
              </a:rPr>
              <a:t> </a:t>
            </a:r>
            <a:r>
              <a:rPr lang="en-US" altLang="zh-CN" dirty="0">
                <a:latin typeface="Bell MT" panose="02020503060305020303" pitchFamily="18" charset="77"/>
              </a:rPr>
              <a:t>in</a:t>
            </a:r>
            <a:r>
              <a:rPr lang="zh-CN" altLang="en-US" dirty="0">
                <a:latin typeface="Bell MT" panose="02020503060305020303" pitchFamily="18" charset="77"/>
              </a:rPr>
              <a:t> </a:t>
            </a:r>
            <a:r>
              <a:rPr lang="en-US" altLang="zh-CN" dirty="0">
                <a:latin typeface="Bell MT" panose="02020503060305020303" pitchFamily="18" charset="77"/>
              </a:rPr>
              <a:t>DS:</a:t>
            </a:r>
          </a:p>
          <a:p>
            <a:pPr marL="742950" lvl="1" indent="-285750">
              <a:buFont typeface="Wingdings" pitchFamily="2" charset="2"/>
              <a:buChar char="§"/>
            </a:pPr>
            <a:endParaRPr lang="en-US" altLang="zh-CN" b="1" dirty="0">
              <a:latin typeface="Bell MT" panose="02020503060305020303" pitchFamily="18" charset="77"/>
            </a:endParaRPr>
          </a:p>
          <a:p>
            <a:pPr marL="1200150" lvl="2" indent="-285750">
              <a:buFont typeface="Wingdings" pitchFamily="2" charset="2"/>
              <a:buChar char="§"/>
            </a:pPr>
            <a:r>
              <a:rPr lang="en-US" altLang="zh-CN" b="1" dirty="0">
                <a:latin typeface="Bell MT" panose="02020503060305020303" pitchFamily="18" charset="77"/>
              </a:rPr>
              <a:t>Source</a:t>
            </a:r>
          </a:p>
          <a:p>
            <a:pPr marL="1657350" lvl="3" indent="-285750">
              <a:buFont typeface="Wingdings" pitchFamily="2" charset="2"/>
              <a:buChar char="§"/>
            </a:pPr>
            <a:r>
              <a:rPr lang="en-US" altLang="zh-CN" dirty="0">
                <a:latin typeface="Bell MT" panose="02020503060305020303" pitchFamily="18" charset="77"/>
              </a:rPr>
              <a:t>Memory</a:t>
            </a:r>
          </a:p>
          <a:p>
            <a:pPr marL="1657350" lvl="3" indent="-285750">
              <a:buFont typeface="Wingdings" pitchFamily="2" charset="2"/>
              <a:buChar char="§"/>
            </a:pPr>
            <a:r>
              <a:rPr lang="en-US" altLang="zh-CN" dirty="0">
                <a:latin typeface="Bell MT" panose="02020503060305020303" pitchFamily="18" charset="77"/>
              </a:rPr>
              <a:t>Documents</a:t>
            </a:r>
          </a:p>
          <a:p>
            <a:pPr marL="1657350" lvl="3" indent="-285750">
              <a:buFont typeface="Wingdings" pitchFamily="2" charset="2"/>
              <a:buChar char="§"/>
            </a:pPr>
            <a:r>
              <a:rPr lang="en-US" altLang="zh-CN" dirty="0">
                <a:latin typeface="Bell MT" panose="02020503060305020303" pitchFamily="18" charset="77"/>
              </a:rPr>
              <a:t>Persona</a:t>
            </a:r>
          </a:p>
          <a:p>
            <a:pPr marL="1657350" lvl="3" indent="-285750">
              <a:buFont typeface="Wingdings" pitchFamily="2" charset="2"/>
              <a:buChar char="§"/>
            </a:pPr>
            <a:r>
              <a:rPr lang="en-US" altLang="zh-CN" dirty="0">
                <a:latin typeface="Bell MT" panose="02020503060305020303" pitchFamily="18" charset="77"/>
              </a:rPr>
              <a:t>…</a:t>
            </a:r>
            <a:endParaRPr lang="en-US" altLang="zh-CN" b="1" dirty="0">
              <a:latin typeface="Bell MT" panose="02020503060305020303" pitchFamily="18" charset="77"/>
            </a:endParaRPr>
          </a:p>
          <a:p>
            <a:pPr marL="1200150" lvl="2" indent="-285750">
              <a:buFont typeface="Wingdings" pitchFamily="2" charset="2"/>
              <a:buChar char="§"/>
            </a:pPr>
            <a:endParaRPr lang="en-US" altLang="zh-CN" b="1" dirty="0">
              <a:latin typeface="Bell MT" panose="02020503060305020303" pitchFamily="18" charset="77"/>
            </a:endParaRPr>
          </a:p>
          <a:p>
            <a:pPr marL="1200150" lvl="2" indent="-285750">
              <a:buFont typeface="Wingdings" pitchFamily="2" charset="2"/>
              <a:buChar char="§"/>
            </a:pPr>
            <a:r>
              <a:rPr lang="en-US" altLang="zh-CN" b="1" dirty="0">
                <a:latin typeface="Bell MT" panose="02020503060305020303" pitchFamily="18" charset="77"/>
              </a:rPr>
              <a:t>Strategy</a:t>
            </a:r>
          </a:p>
          <a:p>
            <a:pPr marL="1657350" lvl="3" indent="-285750">
              <a:buFont typeface="Wingdings" pitchFamily="2" charset="2"/>
              <a:buChar char="§"/>
            </a:pPr>
            <a:r>
              <a:rPr lang="en-US" altLang="zh-CN" dirty="0">
                <a:latin typeface="Bell MT" panose="02020503060305020303" pitchFamily="18" charset="77"/>
              </a:rPr>
              <a:t>Trust</a:t>
            </a:r>
          </a:p>
          <a:p>
            <a:pPr marL="1657350" lvl="3" indent="-285750">
              <a:buFont typeface="Wingdings" pitchFamily="2" charset="2"/>
              <a:buChar char="§"/>
            </a:pPr>
            <a:r>
              <a:rPr lang="en-US" altLang="zh-CN" dirty="0">
                <a:latin typeface="Bell MT" panose="02020503060305020303" pitchFamily="18" charset="77"/>
              </a:rPr>
              <a:t>Decompose</a:t>
            </a:r>
          </a:p>
          <a:p>
            <a:pPr marL="1657350" lvl="3" indent="-285750">
              <a:buFont typeface="Wingdings" pitchFamily="2" charset="2"/>
              <a:buChar char="§"/>
            </a:pPr>
            <a:r>
              <a:rPr lang="en-US" altLang="zh-CN" dirty="0">
                <a:latin typeface="Bell MT" panose="02020503060305020303" pitchFamily="18" charset="77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5924273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 descr="A purple and yellow shield with a white banner&#10;&#10;Description automatically generated">
            <a:extLst>
              <a:ext uri="{FF2B5EF4-FFF2-40B4-BE49-F238E27FC236}">
                <a16:creationId xmlns:a16="http://schemas.microsoft.com/office/drawing/2014/main" id="{7159F808-7EAD-619F-21C9-28DEFAB83F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89321" y="63396"/>
            <a:ext cx="762581" cy="601168"/>
          </a:xfrm>
          <a:prstGeom prst="rect">
            <a:avLst/>
          </a:prstGeom>
        </p:spPr>
      </p:pic>
      <p:pic>
        <p:nvPicPr>
          <p:cNvPr id="44" name="Picture 2">
            <a:extLst>
              <a:ext uri="{FF2B5EF4-FFF2-40B4-BE49-F238E27FC236}">
                <a16:creationId xmlns:a16="http://schemas.microsoft.com/office/drawing/2014/main" id="{4D5A0EF7-33F4-106B-8558-8316685279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7707" y="49372"/>
            <a:ext cx="762582" cy="615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04BCDA16-1531-3B40-C0CC-859A3E25A46A}"/>
              </a:ext>
            </a:extLst>
          </p:cNvPr>
          <p:cNvCxnSpPr>
            <a:cxnSpLocks/>
          </p:cNvCxnSpPr>
          <p:nvPr/>
        </p:nvCxnSpPr>
        <p:spPr>
          <a:xfrm>
            <a:off x="0" y="705678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DC092D39-385B-C673-01B6-94F9B46F9365}"/>
              </a:ext>
            </a:extLst>
          </p:cNvPr>
          <p:cNvSpPr txBox="1"/>
          <p:nvPr/>
        </p:nvSpPr>
        <p:spPr>
          <a:xfrm>
            <a:off x="93701" y="72304"/>
            <a:ext cx="108440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en-US" altLang="zh-CN" sz="3200" b="1" dirty="0">
                <a:latin typeface="Bell MT" panose="02020503060305020303" pitchFamily="18" charset="77"/>
              </a:rPr>
              <a:t>TPE</a:t>
            </a:r>
            <a:r>
              <a:rPr lang="zh-CN" altLang="en-US" sz="3200" b="1" dirty="0">
                <a:latin typeface="Bell MT" panose="02020503060305020303" pitchFamily="18" charset="77"/>
              </a:rPr>
              <a:t> </a:t>
            </a:r>
            <a:r>
              <a:rPr lang="en-US" altLang="zh-CN" sz="3200" b="1" dirty="0">
                <a:latin typeface="Bell MT" panose="02020503060305020303" pitchFamily="18" charset="77"/>
              </a:rPr>
              <a:t>--</a:t>
            </a:r>
            <a:r>
              <a:rPr lang="zh-CN" altLang="en-US" sz="3200" b="1" dirty="0">
                <a:latin typeface="Bell MT" panose="02020503060305020303" pitchFamily="18" charset="77"/>
              </a:rPr>
              <a:t> </a:t>
            </a:r>
            <a:r>
              <a:rPr lang="en-US" altLang="zh-CN" sz="3200" i="0" dirty="0">
                <a:solidFill>
                  <a:srgbClr val="374151"/>
                </a:solidFill>
                <a:effectLst/>
                <a:latin typeface="Bell MT" panose="02020503060305020303" pitchFamily="18" charset="77"/>
              </a:rPr>
              <a:t>Multi-persona Collaboration</a:t>
            </a:r>
            <a:r>
              <a:rPr lang="zh-CN" altLang="en-US" sz="3200" i="0" dirty="0">
                <a:solidFill>
                  <a:srgbClr val="374151"/>
                </a:solidFill>
                <a:effectLst/>
                <a:latin typeface="Bell MT" panose="02020503060305020303" pitchFamily="18" charset="77"/>
              </a:rPr>
              <a:t> </a:t>
            </a:r>
            <a:r>
              <a:rPr lang="en-US" altLang="zh-CN" sz="3200" i="0" dirty="0">
                <a:solidFill>
                  <a:srgbClr val="374151"/>
                </a:solidFill>
                <a:effectLst/>
                <a:latin typeface="Bell MT" panose="02020503060305020303" pitchFamily="18" charset="77"/>
              </a:rPr>
              <a:t>Framework</a:t>
            </a:r>
            <a:endParaRPr lang="en-US" sz="3200" b="1" dirty="0">
              <a:latin typeface="Bell MT" panose="02020503060305020303" pitchFamily="18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39576D-0106-A3F2-91AB-2F41113354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245" y="951195"/>
            <a:ext cx="9687640" cy="5696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4103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 descr="A purple and yellow shield with a white banner&#10;&#10;Description automatically generated">
            <a:extLst>
              <a:ext uri="{FF2B5EF4-FFF2-40B4-BE49-F238E27FC236}">
                <a16:creationId xmlns:a16="http://schemas.microsoft.com/office/drawing/2014/main" id="{7159F808-7EAD-619F-21C9-28DEFAB83F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89321" y="63396"/>
            <a:ext cx="762581" cy="601168"/>
          </a:xfrm>
          <a:prstGeom prst="rect">
            <a:avLst/>
          </a:prstGeom>
        </p:spPr>
      </p:pic>
      <p:pic>
        <p:nvPicPr>
          <p:cNvPr id="44" name="Picture 2">
            <a:extLst>
              <a:ext uri="{FF2B5EF4-FFF2-40B4-BE49-F238E27FC236}">
                <a16:creationId xmlns:a16="http://schemas.microsoft.com/office/drawing/2014/main" id="{4D5A0EF7-33F4-106B-8558-8316685279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7707" y="49372"/>
            <a:ext cx="762582" cy="615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04BCDA16-1531-3B40-C0CC-859A3E25A46A}"/>
              </a:ext>
            </a:extLst>
          </p:cNvPr>
          <p:cNvCxnSpPr>
            <a:cxnSpLocks/>
          </p:cNvCxnSpPr>
          <p:nvPr/>
        </p:nvCxnSpPr>
        <p:spPr>
          <a:xfrm>
            <a:off x="0" y="705678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DC092D39-385B-C673-01B6-94F9B46F9365}"/>
              </a:ext>
            </a:extLst>
          </p:cNvPr>
          <p:cNvSpPr txBox="1"/>
          <p:nvPr/>
        </p:nvSpPr>
        <p:spPr>
          <a:xfrm>
            <a:off x="93701" y="72304"/>
            <a:ext cx="108440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en-US" altLang="zh-CN" sz="3200" b="1" dirty="0">
                <a:latin typeface="Bell MT" panose="02020503060305020303" pitchFamily="18" charset="77"/>
              </a:rPr>
              <a:t>Experiment</a:t>
            </a:r>
            <a:endParaRPr lang="en-US" sz="3200" b="1" dirty="0">
              <a:latin typeface="Bell MT" panose="02020503060305020303" pitchFamily="18" charset="77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418A296-2014-E587-6DB7-E4FAEF3A7B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447" y="1028848"/>
            <a:ext cx="7511248" cy="51030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8CFA31C-4BD2-A098-E5F6-500726D365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7479" y="1557659"/>
            <a:ext cx="4181074" cy="4045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1862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37EAAD4-F5D8-7926-7AAD-04E45C78DC80}"/>
              </a:ext>
            </a:extLst>
          </p:cNvPr>
          <p:cNvSpPr txBox="1"/>
          <p:nvPr/>
        </p:nvSpPr>
        <p:spPr>
          <a:xfrm>
            <a:off x="93701" y="72304"/>
            <a:ext cx="7145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en-US" altLang="zh-CN" sz="3200" b="1" dirty="0">
                <a:latin typeface="Bell MT" panose="02020503060305020303" pitchFamily="18" charset="77"/>
              </a:rPr>
              <a:t>What’s</a:t>
            </a:r>
            <a:r>
              <a:rPr lang="zh-CN" altLang="en-US" sz="3200" b="1" dirty="0">
                <a:latin typeface="Bell MT" panose="02020503060305020303" pitchFamily="18" charset="77"/>
              </a:rPr>
              <a:t> </a:t>
            </a:r>
            <a:r>
              <a:rPr lang="en-US" altLang="zh-CN" sz="3200" b="1" dirty="0">
                <a:latin typeface="Bell MT" panose="02020503060305020303" pitchFamily="18" charset="77"/>
              </a:rPr>
              <a:t>Language</a:t>
            </a:r>
            <a:r>
              <a:rPr lang="zh-CN" altLang="en-US" sz="3200" b="1" dirty="0">
                <a:latin typeface="Bell MT" panose="02020503060305020303" pitchFamily="18" charset="77"/>
              </a:rPr>
              <a:t> </a:t>
            </a:r>
            <a:r>
              <a:rPr lang="en-US" altLang="zh-CN" sz="3200" b="1" dirty="0">
                <a:latin typeface="Bell MT" panose="02020503060305020303" pitchFamily="18" charset="77"/>
              </a:rPr>
              <a:t>Agent</a:t>
            </a:r>
            <a:r>
              <a:rPr lang="zh-CN" altLang="en-US" sz="3200" b="1" dirty="0">
                <a:latin typeface="Bell MT" panose="02020503060305020303" pitchFamily="18" charset="77"/>
              </a:rPr>
              <a:t> </a:t>
            </a:r>
            <a:r>
              <a:rPr lang="en-US" altLang="zh-CN" sz="3200" b="1" dirty="0">
                <a:latin typeface="Bell MT" panose="02020503060305020303" pitchFamily="18" charset="77"/>
              </a:rPr>
              <a:t>?</a:t>
            </a:r>
            <a:endParaRPr lang="en-US" sz="3200" b="1" dirty="0">
              <a:latin typeface="Bell MT" panose="02020503060305020303" pitchFamily="18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D71CEE8-E6EB-2A19-393F-76F8D61EB372}"/>
              </a:ext>
            </a:extLst>
          </p:cNvPr>
          <p:cNvSpPr txBox="1"/>
          <p:nvPr/>
        </p:nvSpPr>
        <p:spPr>
          <a:xfrm>
            <a:off x="7239341" y="3000489"/>
            <a:ext cx="473918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HK" sz="2800" b="1" i="0" dirty="0">
                <a:effectLst/>
                <a:latin typeface="Bell MT" panose="02020503060305020303" pitchFamily="18" charset="77"/>
              </a:rPr>
              <a:t>LLM-based Dialogue Systems </a:t>
            </a:r>
            <a:r>
              <a:rPr lang="en-US" altLang="zh-CN" sz="2800" b="1" i="0" dirty="0">
                <a:effectLst/>
                <a:latin typeface="Bell MT" panose="02020503060305020303" pitchFamily="18" charset="77"/>
              </a:rPr>
              <a:t>as</a:t>
            </a:r>
            <a:r>
              <a:rPr lang="en-HK" sz="2800" b="1" i="0" dirty="0">
                <a:effectLst/>
                <a:latin typeface="Bell MT" panose="02020503060305020303" pitchFamily="18" charset="77"/>
              </a:rPr>
              <a:t> </a:t>
            </a:r>
            <a:r>
              <a:rPr lang="en-HK" sz="2800" b="1" i="0" dirty="0">
                <a:solidFill>
                  <a:srgbClr val="C00000"/>
                </a:solidFill>
                <a:effectLst/>
                <a:latin typeface="Bell MT" panose="02020503060305020303" pitchFamily="18" charset="77"/>
              </a:rPr>
              <a:t>Language Agents</a:t>
            </a:r>
            <a:endParaRPr lang="en-US" sz="2800" b="1" dirty="0">
              <a:solidFill>
                <a:srgbClr val="C00000"/>
              </a:solidFill>
              <a:latin typeface="Bell MT" panose="02020503060305020303" pitchFamily="18" charset="77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3B6481-5DAA-AD93-A0D3-36DB4ED81F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317" y="1233090"/>
            <a:ext cx="6740024" cy="419626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C571A39-6A96-530E-4244-4457E72999B3}"/>
              </a:ext>
            </a:extLst>
          </p:cNvPr>
          <p:cNvSpPr txBox="1"/>
          <p:nvPr/>
        </p:nvSpPr>
        <p:spPr>
          <a:xfrm>
            <a:off x="1741783" y="6063495"/>
            <a:ext cx="81475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Bell MT" panose="02020503060305020303" pitchFamily="18" charset="77"/>
                <a:cs typeface="Times New Roman" panose="02020603050405020304" pitchFamily="18" charset="0"/>
                <a:hlinkClick r:id="rId3"/>
              </a:rPr>
              <a:t>https://ysymyth.github.io/papers/from_language_models_to_language_agents.pdf</a:t>
            </a:r>
            <a:endParaRPr lang="en-US" dirty="0">
              <a:latin typeface="Bell MT" panose="02020503060305020303" pitchFamily="18" charset="77"/>
              <a:cs typeface="Times New Roman" panose="02020603050405020304" pitchFamily="18" charset="0"/>
            </a:endParaRPr>
          </a:p>
        </p:txBody>
      </p:sp>
      <p:pic>
        <p:nvPicPr>
          <p:cNvPr id="3" name="Picture 2" descr="A purple and yellow shield with a white banner&#10;&#10;Description automatically generated">
            <a:extLst>
              <a:ext uri="{FF2B5EF4-FFF2-40B4-BE49-F238E27FC236}">
                <a16:creationId xmlns:a16="http://schemas.microsoft.com/office/drawing/2014/main" id="{B95B007E-858C-CD0D-5F95-26C144E939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89321" y="63396"/>
            <a:ext cx="762581" cy="601168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1793D515-7DDF-0B23-A622-30D61F6FFD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7707" y="49372"/>
            <a:ext cx="762582" cy="615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909B001-126A-E367-CE34-E0FEA54FFFA2}"/>
              </a:ext>
            </a:extLst>
          </p:cNvPr>
          <p:cNvCxnSpPr>
            <a:cxnSpLocks/>
          </p:cNvCxnSpPr>
          <p:nvPr/>
        </p:nvCxnSpPr>
        <p:spPr>
          <a:xfrm>
            <a:off x="0" y="705678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01475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F09C84D6-A46E-51FA-C450-D28E63591B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624" y="2565851"/>
            <a:ext cx="7150087" cy="3172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A883874-0491-A1F0-C1E9-91807453D0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5075" y="1290517"/>
            <a:ext cx="2636374" cy="427696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DDBFBC5-719E-F07C-12B6-757A2D8C134C}"/>
              </a:ext>
            </a:extLst>
          </p:cNvPr>
          <p:cNvSpPr txBox="1"/>
          <p:nvPr/>
        </p:nvSpPr>
        <p:spPr>
          <a:xfrm>
            <a:off x="93700" y="72304"/>
            <a:ext cx="80357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en-US" altLang="zh-CN" sz="3200" b="1" dirty="0">
                <a:latin typeface="Bell MT" panose="02020503060305020303" pitchFamily="18" charset="77"/>
              </a:rPr>
              <a:t>Language</a:t>
            </a:r>
            <a:r>
              <a:rPr lang="zh-CN" altLang="en-US" sz="3200" b="1" dirty="0">
                <a:latin typeface="Bell MT" panose="02020503060305020303" pitchFamily="18" charset="77"/>
              </a:rPr>
              <a:t> </a:t>
            </a:r>
            <a:r>
              <a:rPr lang="en-US" altLang="zh-CN" sz="3200" b="1" dirty="0">
                <a:solidFill>
                  <a:schemeClr val="accent1"/>
                </a:solidFill>
                <a:latin typeface="Bell MT" panose="02020503060305020303" pitchFamily="18" charset="77"/>
              </a:rPr>
              <a:t>Models</a:t>
            </a:r>
            <a:r>
              <a:rPr lang="zh-CN" altLang="en-US" sz="3200" b="1" dirty="0">
                <a:latin typeface="Bell MT" panose="02020503060305020303" pitchFamily="18" charset="77"/>
              </a:rPr>
              <a:t> </a:t>
            </a:r>
            <a:r>
              <a:rPr lang="en-US" altLang="zh-CN" sz="3200" b="1" dirty="0">
                <a:latin typeface="Bell MT" panose="02020503060305020303" pitchFamily="18" charset="77"/>
                <a:sym typeface="Wingdings" pitchFamily="2" charset="2"/>
              </a:rPr>
              <a:t></a:t>
            </a:r>
            <a:r>
              <a:rPr lang="zh-CN" altLang="en-US" sz="3200" b="1" dirty="0">
                <a:latin typeface="Bell MT" panose="02020503060305020303" pitchFamily="18" charset="77"/>
                <a:sym typeface="Wingdings" pitchFamily="2" charset="2"/>
              </a:rPr>
              <a:t> </a:t>
            </a:r>
            <a:r>
              <a:rPr lang="en-US" altLang="zh-CN" sz="3200" b="1" dirty="0">
                <a:latin typeface="Bell MT" panose="02020503060305020303" pitchFamily="18" charset="77"/>
                <a:sym typeface="Wingdings" pitchFamily="2" charset="2"/>
              </a:rPr>
              <a:t>Language</a:t>
            </a:r>
            <a:r>
              <a:rPr lang="zh-CN" altLang="en-US" sz="3200" b="1" dirty="0">
                <a:latin typeface="Bell MT" panose="02020503060305020303" pitchFamily="18" charset="77"/>
                <a:sym typeface="Wingdings" pitchFamily="2" charset="2"/>
              </a:rPr>
              <a:t> </a:t>
            </a:r>
            <a:r>
              <a:rPr lang="en-US" altLang="zh-CN" sz="3200" b="1" dirty="0">
                <a:solidFill>
                  <a:srgbClr val="C00000"/>
                </a:solidFill>
                <a:latin typeface="Bell MT" panose="02020503060305020303" pitchFamily="18" charset="77"/>
                <a:sym typeface="Wingdings" pitchFamily="2" charset="2"/>
              </a:rPr>
              <a:t>Agents</a:t>
            </a:r>
            <a:endParaRPr lang="en-US" sz="3200" b="1" dirty="0">
              <a:solidFill>
                <a:srgbClr val="C00000"/>
              </a:solidFill>
              <a:latin typeface="Bell MT" panose="02020503060305020303" pitchFamily="18" charset="77"/>
            </a:endParaRPr>
          </a:p>
        </p:txBody>
      </p:sp>
      <p:pic>
        <p:nvPicPr>
          <p:cNvPr id="6" name="Picture 5" descr="A purple and yellow shield with a white banner&#10;&#10;Description automatically generated">
            <a:extLst>
              <a:ext uri="{FF2B5EF4-FFF2-40B4-BE49-F238E27FC236}">
                <a16:creationId xmlns:a16="http://schemas.microsoft.com/office/drawing/2014/main" id="{9051AD56-140A-7C77-8F8E-BBD735925E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89321" y="63396"/>
            <a:ext cx="762581" cy="601168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B1442653-D067-D6F2-E457-25A17380F0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7707" y="49372"/>
            <a:ext cx="762582" cy="615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956714A-AAE9-4A93-4967-458A0C55792F}"/>
              </a:ext>
            </a:extLst>
          </p:cNvPr>
          <p:cNvCxnSpPr>
            <a:cxnSpLocks/>
          </p:cNvCxnSpPr>
          <p:nvPr/>
        </p:nvCxnSpPr>
        <p:spPr>
          <a:xfrm>
            <a:off x="0" y="705678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D34A138A-1FD2-CF52-2880-FE4CB9047BE4}"/>
              </a:ext>
            </a:extLst>
          </p:cNvPr>
          <p:cNvSpPr txBox="1"/>
          <p:nvPr/>
        </p:nvSpPr>
        <p:spPr>
          <a:xfrm>
            <a:off x="965624" y="5782990"/>
            <a:ext cx="61405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HK" sz="1800" b="0" i="0" u="sng" strike="noStrike" dirty="0">
                <a:solidFill>
                  <a:srgbClr val="0097A7"/>
                </a:solidFill>
                <a:effectLst/>
                <a:latin typeface="Arial" panose="020B0604020202020204" pitchFamily="34" charset="0"/>
                <a:hlinkClick r:id="rId6"/>
              </a:rPr>
              <a:t>https://lilianweng.github.io/posts/2023-06-23-agent/</a:t>
            </a:r>
            <a:endParaRPr lang="en-HK" b="0" dirty="0">
              <a:effectLst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64B9A8-2370-4238-1747-61E70FBBECF4}"/>
              </a:ext>
            </a:extLst>
          </p:cNvPr>
          <p:cNvSpPr txBox="1"/>
          <p:nvPr/>
        </p:nvSpPr>
        <p:spPr>
          <a:xfrm>
            <a:off x="511864" y="1198124"/>
            <a:ext cx="803578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lang="en-HK" sz="2800" b="1" i="0" u="none" strike="noStrike" dirty="0">
                <a:solidFill>
                  <a:srgbClr val="C00000"/>
                </a:solidFill>
                <a:effectLst/>
                <a:latin typeface="Bell MT" panose="02020503060305020303" pitchFamily="18" charset="77"/>
              </a:rPr>
              <a:t>Agent</a:t>
            </a:r>
            <a:r>
              <a:rPr lang="en-HK" sz="2800" b="0" i="0" u="none" strike="noStrike" dirty="0">
                <a:solidFill>
                  <a:srgbClr val="000000"/>
                </a:solidFill>
                <a:effectLst/>
                <a:latin typeface="Bell MT" panose="02020503060305020303" pitchFamily="18" charset="77"/>
              </a:rPr>
              <a:t> = reasoning + acting + memory + decision making…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ECAE19-7C36-35E7-2FAF-20ED2CE3F7CB}"/>
              </a:ext>
            </a:extLst>
          </p:cNvPr>
          <p:cNvSpPr txBox="1"/>
          <p:nvPr/>
        </p:nvSpPr>
        <p:spPr>
          <a:xfrm>
            <a:off x="965624" y="6138449"/>
            <a:ext cx="1007898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https://docs.google.com/presentation/d/1FkANjhY9zyFXFQSpceKm5R9pklxmqvCa4oezgE64wWY/edit#slide=id.g257e713d96c_0_458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473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FB94E1C-7986-EB8C-4F58-4CBB44FCFB1D}"/>
              </a:ext>
            </a:extLst>
          </p:cNvPr>
          <p:cNvSpPr txBox="1"/>
          <p:nvPr/>
        </p:nvSpPr>
        <p:spPr>
          <a:xfrm>
            <a:off x="931398" y="1541614"/>
            <a:ext cx="10329203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lang="en-HK" sz="2400" b="0" i="0" u="none" strike="noStrike" dirty="0">
                <a:solidFill>
                  <a:srgbClr val="000000"/>
                </a:solidFill>
                <a:effectLst/>
                <a:latin typeface="Bell MT" panose="02020503060305020303" pitchFamily="18" charset="77"/>
              </a:rPr>
              <a:t>Language model was invented to generate text autoregressively</a:t>
            </a:r>
          </a:p>
          <a:p>
            <a:pPr marL="742950" lvl="1" indent="-285750" rtl="0" fontAlgn="base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lang="en-HK" sz="2400" b="0" i="0" u="none" strike="noStrike" dirty="0">
                <a:solidFill>
                  <a:srgbClr val="000000"/>
                </a:solidFill>
                <a:effectLst/>
                <a:latin typeface="Bell MT" panose="02020503060305020303" pitchFamily="18" charset="77"/>
              </a:rPr>
              <a:t>Not invented as general problem solvers, or AGI</a:t>
            </a: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</a:pPr>
            <a:endParaRPr lang="en-HK" sz="2400" b="0" i="0" u="none" strike="noStrike" dirty="0">
              <a:solidFill>
                <a:srgbClr val="000000"/>
              </a:solidFill>
              <a:effectLst/>
              <a:latin typeface="Bell MT" panose="02020503060305020303" pitchFamily="18" charset="77"/>
            </a:endParaRP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lang="en-HK" sz="2400" b="0" i="0" u="none" strike="noStrike" dirty="0">
                <a:solidFill>
                  <a:srgbClr val="000000"/>
                </a:solidFill>
                <a:effectLst/>
                <a:latin typeface="Bell MT" panose="02020503060305020303" pitchFamily="18" charset="77"/>
              </a:rPr>
              <a:t>Agent = reasoning + acting + memory + decision making…</a:t>
            </a:r>
          </a:p>
          <a:p>
            <a:pPr marL="742950" lvl="1" indent="-285750" rtl="0" fontAlgn="base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lang="en-HK" sz="2400" b="0" i="0" u="none" strike="noStrike" dirty="0">
                <a:solidFill>
                  <a:srgbClr val="000000"/>
                </a:solidFill>
                <a:effectLst/>
                <a:latin typeface="Bell MT" panose="02020503060305020303" pitchFamily="18" charset="77"/>
              </a:rPr>
              <a:t>Natural language processing -&gt; natural language interaction</a:t>
            </a:r>
          </a:p>
          <a:p>
            <a:pPr marL="742950" lvl="1" indent="-285750" rtl="0" fontAlgn="base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lang="en-HK" sz="2400" b="0" i="0" u="none" strike="noStrike" dirty="0">
                <a:solidFill>
                  <a:srgbClr val="000000"/>
                </a:solidFill>
                <a:effectLst/>
                <a:latin typeface="Bell MT" panose="02020503060305020303" pitchFamily="18" charset="77"/>
              </a:rPr>
              <a:t>Generate tokens -&gt; generate internal/external actions</a:t>
            </a:r>
          </a:p>
          <a:p>
            <a:pPr marL="742950" lvl="1" indent="-285750" rtl="0" fontAlgn="base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lang="en-HK" sz="2400" b="0" i="0" u="none" strike="noStrike" dirty="0">
                <a:solidFill>
                  <a:srgbClr val="000000"/>
                </a:solidFill>
                <a:effectLst/>
                <a:latin typeface="Bell MT" panose="02020503060305020303" pitchFamily="18" charset="77"/>
              </a:rPr>
              <a:t>Decoding -&gt; decision making</a:t>
            </a:r>
          </a:p>
          <a:p>
            <a:pPr marL="742950" lvl="1" indent="-285750" rtl="0" fontAlgn="base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lang="en-HK" sz="2400" b="0" i="0" u="none" strike="noStrike" dirty="0">
                <a:solidFill>
                  <a:srgbClr val="000000"/>
                </a:solidFill>
                <a:effectLst/>
                <a:latin typeface="Bell MT" panose="02020503060305020303" pitchFamily="18" charset="77"/>
              </a:rPr>
              <a:t>….</a:t>
            </a:r>
          </a:p>
          <a:p>
            <a:pPr marL="742950" lvl="1" indent="-285750" rtl="0" fontAlgn="base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</a:pPr>
            <a:endParaRPr lang="en-HK" sz="2400" dirty="0">
              <a:solidFill>
                <a:srgbClr val="000000"/>
              </a:solidFill>
              <a:latin typeface="Bell MT" panose="02020503060305020303" pitchFamily="18" charset="77"/>
            </a:endParaRPr>
          </a:p>
          <a:p>
            <a:pPr marL="285750" indent="-285750" fontAlgn="base">
              <a:buFont typeface="Wingdings" pitchFamily="2" charset="2"/>
              <a:buChar char="§"/>
            </a:pPr>
            <a:r>
              <a:rPr lang="en-HK" sz="2400" b="0" i="0" u="none" strike="noStrike" dirty="0">
                <a:solidFill>
                  <a:srgbClr val="000000"/>
                </a:solidFill>
                <a:effectLst/>
                <a:latin typeface="Bell MT" panose="02020503060305020303" pitchFamily="18" charset="77"/>
              </a:rPr>
              <a:t>Lot of opportunities for new </a:t>
            </a:r>
            <a:r>
              <a:rPr lang="en-HK" sz="2400" b="1" i="0" u="none" strike="noStrike" dirty="0">
                <a:solidFill>
                  <a:srgbClr val="C00000"/>
                </a:solidFill>
                <a:effectLst/>
                <a:latin typeface="Bell MT" panose="02020503060305020303" pitchFamily="18" charset="77"/>
              </a:rPr>
              <a:t>methods</a:t>
            </a:r>
            <a:r>
              <a:rPr lang="en-HK" sz="2400" b="0" i="0" u="none" strike="noStrike" dirty="0">
                <a:solidFill>
                  <a:srgbClr val="C00000"/>
                </a:solidFill>
                <a:effectLst/>
                <a:latin typeface="Bell MT" panose="02020503060305020303" pitchFamily="18" charset="77"/>
              </a:rPr>
              <a:t>, </a:t>
            </a:r>
            <a:r>
              <a:rPr lang="en-HK" sz="2400" b="1" i="0" u="none" strike="noStrike" dirty="0">
                <a:solidFill>
                  <a:srgbClr val="C00000"/>
                </a:solidFill>
                <a:effectLst/>
                <a:latin typeface="Bell MT" panose="02020503060305020303" pitchFamily="18" charset="77"/>
              </a:rPr>
              <a:t>benchmarks</a:t>
            </a:r>
            <a:r>
              <a:rPr lang="en-HK" sz="2400" b="0" i="0" u="none" strike="noStrike" dirty="0">
                <a:solidFill>
                  <a:srgbClr val="C00000"/>
                </a:solidFill>
                <a:effectLst/>
                <a:latin typeface="Bell MT" panose="02020503060305020303" pitchFamily="18" charset="77"/>
              </a:rPr>
              <a:t>, </a:t>
            </a:r>
            <a:r>
              <a:rPr lang="en-HK" sz="2400" b="0" i="0" u="none" strike="noStrike" dirty="0">
                <a:effectLst/>
                <a:latin typeface="Bell MT" panose="02020503060305020303" pitchFamily="18" charset="77"/>
              </a:rPr>
              <a:t>and</a:t>
            </a:r>
            <a:r>
              <a:rPr lang="en-HK" sz="2400" b="0" i="0" u="none" strike="noStrike" dirty="0">
                <a:solidFill>
                  <a:srgbClr val="C00000"/>
                </a:solidFill>
                <a:effectLst/>
                <a:latin typeface="Bell MT" panose="02020503060305020303" pitchFamily="18" charset="77"/>
              </a:rPr>
              <a:t> </a:t>
            </a:r>
            <a:r>
              <a:rPr lang="en-HK" sz="2400" b="1" i="0" u="none" strike="noStrike" dirty="0">
                <a:solidFill>
                  <a:srgbClr val="C00000"/>
                </a:solidFill>
                <a:effectLst/>
                <a:latin typeface="Bell MT" panose="02020503060305020303" pitchFamily="18" charset="77"/>
              </a:rPr>
              <a:t>applications</a:t>
            </a:r>
            <a:endParaRPr lang="en-HK" sz="2400" b="0" i="0" u="none" strike="noStrike" dirty="0">
              <a:solidFill>
                <a:srgbClr val="C00000"/>
              </a:solidFill>
              <a:effectLst/>
              <a:latin typeface="Bell MT" panose="02020503060305020303" pitchFamily="18" charset="77"/>
            </a:endParaRPr>
          </a:p>
          <a:p>
            <a:pPr fontAlgn="base"/>
            <a:endParaRPr lang="en-US" sz="2400" dirty="0">
              <a:latin typeface="Bell MT" panose="02020503060305020303" pitchFamily="18" charset="7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25B9665-B81E-7FFF-C1F6-822C7FBC9E30}"/>
              </a:ext>
            </a:extLst>
          </p:cNvPr>
          <p:cNvSpPr txBox="1"/>
          <p:nvPr/>
        </p:nvSpPr>
        <p:spPr>
          <a:xfrm>
            <a:off x="93700" y="72304"/>
            <a:ext cx="105582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en-US" altLang="zh-CN" sz="3200" b="1" dirty="0">
                <a:latin typeface="Bell MT" panose="02020503060305020303" pitchFamily="18" charset="77"/>
              </a:rPr>
              <a:t>Language</a:t>
            </a:r>
            <a:r>
              <a:rPr lang="zh-CN" altLang="en-US" sz="3200" b="1" dirty="0">
                <a:latin typeface="Bell MT" panose="02020503060305020303" pitchFamily="18" charset="77"/>
              </a:rPr>
              <a:t> </a:t>
            </a:r>
            <a:r>
              <a:rPr lang="en-US" altLang="zh-CN" sz="3200" b="1" dirty="0">
                <a:solidFill>
                  <a:schemeClr val="accent1"/>
                </a:solidFill>
                <a:latin typeface="Bell MT" panose="02020503060305020303" pitchFamily="18" charset="77"/>
              </a:rPr>
              <a:t>Agents</a:t>
            </a:r>
            <a:r>
              <a:rPr lang="zh-CN" altLang="en-US" sz="3200" b="1" dirty="0">
                <a:latin typeface="Bell MT" panose="02020503060305020303" pitchFamily="18" charset="77"/>
              </a:rPr>
              <a:t> </a:t>
            </a:r>
            <a:r>
              <a:rPr lang="en-US" altLang="zh-CN" sz="3200" b="1" dirty="0">
                <a:latin typeface="Bell MT" panose="02020503060305020303" pitchFamily="18" charset="77"/>
                <a:sym typeface="Wingdings" pitchFamily="2" charset="2"/>
              </a:rPr>
              <a:t></a:t>
            </a:r>
            <a:r>
              <a:rPr lang="zh-CN" altLang="en-US" sz="3200" b="1" dirty="0">
                <a:latin typeface="Bell MT" panose="02020503060305020303" pitchFamily="18" charset="77"/>
                <a:sym typeface="Wingdings" pitchFamily="2" charset="2"/>
              </a:rPr>
              <a:t> </a:t>
            </a:r>
            <a:r>
              <a:rPr lang="en-US" altLang="zh-CN" sz="3200" b="1" dirty="0">
                <a:latin typeface="Bell MT" panose="02020503060305020303" pitchFamily="18" charset="77"/>
                <a:sym typeface="Wingdings" pitchFamily="2" charset="2"/>
              </a:rPr>
              <a:t>Language</a:t>
            </a:r>
            <a:r>
              <a:rPr lang="zh-CN" altLang="en-US" sz="3200" b="1" dirty="0">
                <a:latin typeface="Bell MT" panose="02020503060305020303" pitchFamily="18" charset="77"/>
                <a:sym typeface="Wingdings" pitchFamily="2" charset="2"/>
              </a:rPr>
              <a:t> </a:t>
            </a:r>
            <a:r>
              <a:rPr lang="en-US" altLang="zh-CN" sz="3200" b="1" dirty="0">
                <a:latin typeface="Bell MT" panose="02020503060305020303" pitchFamily="18" charset="77"/>
                <a:sym typeface="Wingdings" pitchFamily="2" charset="2"/>
              </a:rPr>
              <a:t>Agents</a:t>
            </a:r>
            <a:r>
              <a:rPr lang="zh-CN" altLang="en-US" sz="3200" b="1" dirty="0">
                <a:solidFill>
                  <a:srgbClr val="C00000"/>
                </a:solidFill>
                <a:latin typeface="Bell MT" panose="02020503060305020303" pitchFamily="18" charset="77"/>
                <a:sym typeface="Wingdings" pitchFamily="2" charset="2"/>
              </a:rPr>
              <a:t> </a:t>
            </a:r>
            <a:r>
              <a:rPr lang="en-US" altLang="zh-CN" sz="3200" b="1" dirty="0">
                <a:latin typeface="Bell MT" panose="02020503060305020303" pitchFamily="18" charset="77"/>
                <a:sym typeface="Wingdings" pitchFamily="2" charset="2"/>
              </a:rPr>
              <a:t>(</a:t>
            </a:r>
            <a:r>
              <a:rPr lang="en-US" altLang="zh-CN" sz="2800" b="1" dirty="0">
                <a:solidFill>
                  <a:srgbClr val="C00000"/>
                </a:solidFill>
                <a:latin typeface="Bell MT" panose="02020503060305020303" pitchFamily="18" charset="77"/>
                <a:sym typeface="Wingdings" pitchFamily="2" charset="2"/>
              </a:rPr>
              <a:t>LLM-based</a:t>
            </a:r>
            <a:r>
              <a:rPr lang="zh-CN" altLang="en-US" sz="2800" b="1" dirty="0">
                <a:solidFill>
                  <a:srgbClr val="C00000"/>
                </a:solidFill>
                <a:latin typeface="Bell MT" panose="02020503060305020303" pitchFamily="18" charset="77"/>
                <a:sym typeface="Wingdings" pitchFamily="2" charset="2"/>
              </a:rPr>
              <a:t> </a:t>
            </a:r>
            <a:r>
              <a:rPr lang="en-US" altLang="zh-CN" sz="2800" b="1" dirty="0">
                <a:solidFill>
                  <a:srgbClr val="C00000"/>
                </a:solidFill>
                <a:latin typeface="Bell MT" panose="02020503060305020303" pitchFamily="18" charset="77"/>
                <a:sym typeface="Wingdings" pitchFamily="2" charset="2"/>
              </a:rPr>
              <a:t>DS</a:t>
            </a:r>
            <a:r>
              <a:rPr lang="en-US" altLang="zh-CN" sz="3200" b="1" dirty="0">
                <a:latin typeface="Bell MT" panose="02020503060305020303" pitchFamily="18" charset="77"/>
                <a:sym typeface="Wingdings" pitchFamily="2" charset="2"/>
              </a:rPr>
              <a:t>)</a:t>
            </a:r>
            <a:endParaRPr lang="en-US" sz="3200" b="1" dirty="0">
              <a:latin typeface="Bell MT" panose="02020503060305020303" pitchFamily="18" charset="77"/>
            </a:endParaRPr>
          </a:p>
        </p:txBody>
      </p:sp>
      <p:pic>
        <p:nvPicPr>
          <p:cNvPr id="4" name="Picture 3" descr="A purple and yellow shield with a white banner&#10;&#10;Description automatically generated">
            <a:extLst>
              <a:ext uri="{FF2B5EF4-FFF2-40B4-BE49-F238E27FC236}">
                <a16:creationId xmlns:a16="http://schemas.microsoft.com/office/drawing/2014/main" id="{5E0548D0-9F6F-CAF9-A3E0-615EEE3E37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70610" y="73199"/>
            <a:ext cx="762581" cy="601168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1D4F9467-FF8F-C934-D07F-14F281B648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6971" y="66187"/>
            <a:ext cx="762582" cy="615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6E4C1BA-819A-4996-9F63-FA899C9F3458}"/>
              </a:ext>
            </a:extLst>
          </p:cNvPr>
          <p:cNvCxnSpPr>
            <a:cxnSpLocks/>
          </p:cNvCxnSpPr>
          <p:nvPr/>
        </p:nvCxnSpPr>
        <p:spPr>
          <a:xfrm>
            <a:off x="0" y="705678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5B789DA1-DAD2-3DF7-D4CA-56F35E3438B3}"/>
              </a:ext>
            </a:extLst>
          </p:cNvPr>
          <p:cNvSpPr txBox="1"/>
          <p:nvPr/>
        </p:nvSpPr>
        <p:spPr>
          <a:xfrm>
            <a:off x="858720" y="5745198"/>
            <a:ext cx="1007898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https://docs.google.com/presentation/d/1FkANjhY9zyFXFQSpceKm5R9pklxmqvCa4oezgE64wWY/edit#slide=id.g257e713d96c_0_458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135117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 descr="A purple and yellow shield with a white banner&#10;&#10;Description automatically generated">
            <a:extLst>
              <a:ext uri="{FF2B5EF4-FFF2-40B4-BE49-F238E27FC236}">
                <a16:creationId xmlns:a16="http://schemas.microsoft.com/office/drawing/2014/main" id="{7159F808-7EAD-619F-21C9-28DEFAB83F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89321" y="63396"/>
            <a:ext cx="762581" cy="601168"/>
          </a:xfrm>
          <a:prstGeom prst="rect">
            <a:avLst/>
          </a:prstGeom>
        </p:spPr>
      </p:pic>
      <p:pic>
        <p:nvPicPr>
          <p:cNvPr id="44" name="Picture 2">
            <a:extLst>
              <a:ext uri="{FF2B5EF4-FFF2-40B4-BE49-F238E27FC236}">
                <a16:creationId xmlns:a16="http://schemas.microsoft.com/office/drawing/2014/main" id="{4D5A0EF7-33F4-106B-8558-8316685279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7707" y="49372"/>
            <a:ext cx="762582" cy="615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04BCDA16-1531-3B40-C0CC-859A3E25A46A}"/>
              </a:ext>
            </a:extLst>
          </p:cNvPr>
          <p:cNvCxnSpPr>
            <a:cxnSpLocks/>
          </p:cNvCxnSpPr>
          <p:nvPr/>
        </p:nvCxnSpPr>
        <p:spPr>
          <a:xfrm>
            <a:off x="0" y="705678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DC092D39-385B-C673-01B6-94F9B46F9365}"/>
              </a:ext>
            </a:extLst>
          </p:cNvPr>
          <p:cNvSpPr txBox="1"/>
          <p:nvPr/>
        </p:nvSpPr>
        <p:spPr>
          <a:xfrm>
            <a:off x="93701" y="72304"/>
            <a:ext cx="108440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en-US" altLang="zh-CN" sz="3200" b="1" dirty="0">
                <a:latin typeface="Bell MT" panose="02020503060305020303" pitchFamily="18" charset="77"/>
              </a:rPr>
              <a:t>Conclusion</a:t>
            </a:r>
            <a:endParaRPr lang="en-US" sz="3200" b="1" dirty="0">
              <a:latin typeface="Bell MT" panose="02020503060305020303" pitchFamily="18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4FA0C6-B4D3-4D7A-4EF5-4B556C5871C6}"/>
              </a:ext>
            </a:extLst>
          </p:cNvPr>
          <p:cNvSpPr txBox="1"/>
          <p:nvPr/>
        </p:nvSpPr>
        <p:spPr>
          <a:xfrm>
            <a:off x="651348" y="1337609"/>
            <a:ext cx="11188425" cy="323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lang="en-HK" sz="3200" b="1" i="0" u="none" strike="noStrike" dirty="0">
                <a:solidFill>
                  <a:srgbClr val="C00000"/>
                </a:solidFill>
                <a:effectLst/>
                <a:latin typeface="Bell MT" panose="02020503060305020303" pitchFamily="18" charset="77"/>
              </a:rPr>
              <a:t>Agent</a:t>
            </a:r>
            <a:r>
              <a:rPr lang="en-HK" sz="3200" b="0" i="0" u="none" strike="noStrike" dirty="0">
                <a:solidFill>
                  <a:srgbClr val="000000"/>
                </a:solidFill>
                <a:effectLst/>
                <a:latin typeface="Bell MT" panose="02020503060305020303" pitchFamily="18" charset="77"/>
              </a:rPr>
              <a:t> = reasoning + acting + memory + decision making…</a:t>
            </a:r>
          </a:p>
          <a:p>
            <a:pPr marL="742950" lvl="1" indent="-285750" fontAlgn="base">
              <a:buFont typeface="Wingdings" pitchFamily="2" charset="2"/>
              <a:buChar char="§"/>
            </a:pPr>
            <a:endParaRPr lang="en-HK" sz="3200" dirty="0">
              <a:solidFill>
                <a:srgbClr val="000000"/>
              </a:solidFill>
              <a:latin typeface="Bell MT" panose="02020503060305020303" pitchFamily="18" charset="77"/>
            </a:endParaRPr>
          </a:p>
          <a:p>
            <a:pPr marL="742950" lvl="1" indent="-285750" fontAlgn="base">
              <a:buFont typeface="Wingdings" pitchFamily="2" charset="2"/>
              <a:buChar char="§"/>
            </a:pPr>
            <a:r>
              <a:rPr lang="en-US" altLang="zh-CN" sz="2800" b="0" i="0" u="none" strike="noStrike" dirty="0">
                <a:solidFill>
                  <a:srgbClr val="000000"/>
                </a:solidFill>
                <a:effectLst/>
                <a:latin typeface="Bell MT" panose="02020503060305020303" pitchFamily="18" charset="77"/>
              </a:rPr>
              <a:t>Reasoning</a:t>
            </a:r>
            <a:r>
              <a:rPr lang="zh-CN" altLang="en-US" sz="2800" b="0" i="0" u="none" strike="noStrike" dirty="0">
                <a:solidFill>
                  <a:srgbClr val="000000"/>
                </a:solidFill>
                <a:effectLst/>
                <a:latin typeface="Bell MT" panose="02020503060305020303" pitchFamily="18" charset="77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Bell MT" panose="02020503060305020303" pitchFamily="18" charset="77"/>
              </a:rPr>
              <a:t>-&gt;</a:t>
            </a:r>
            <a:r>
              <a:rPr lang="zh-CN" altLang="en-US" sz="2800" dirty="0">
                <a:solidFill>
                  <a:srgbClr val="000000"/>
                </a:solidFill>
                <a:latin typeface="Bell MT" panose="02020503060305020303" pitchFamily="18" charset="77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Bell MT" panose="02020503060305020303" pitchFamily="18" charset="77"/>
              </a:rPr>
              <a:t>Prompting</a:t>
            </a:r>
            <a:r>
              <a:rPr lang="zh-CN" altLang="en-US" sz="2800" dirty="0">
                <a:solidFill>
                  <a:srgbClr val="000000"/>
                </a:solidFill>
                <a:latin typeface="Bell MT" panose="02020503060305020303" pitchFamily="18" charset="77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Bell MT" panose="02020503060305020303" pitchFamily="18" charset="77"/>
              </a:rPr>
              <a:t>(</a:t>
            </a:r>
            <a:r>
              <a:rPr lang="en-US" altLang="zh-CN" sz="2800" dirty="0" err="1">
                <a:solidFill>
                  <a:schemeClr val="accent1"/>
                </a:solidFill>
                <a:latin typeface="Bell MT" panose="02020503060305020303" pitchFamily="18" charset="77"/>
              </a:rPr>
              <a:t>CoT</a:t>
            </a:r>
            <a:r>
              <a:rPr lang="en-US" altLang="zh-CN" sz="2800" dirty="0">
                <a:solidFill>
                  <a:schemeClr val="accent1"/>
                </a:solidFill>
                <a:latin typeface="Bell MT" panose="02020503060305020303" pitchFamily="18" charset="77"/>
              </a:rPr>
              <a:t>,</a:t>
            </a:r>
            <a:r>
              <a:rPr lang="zh-CN" altLang="en-US" sz="2800" dirty="0">
                <a:solidFill>
                  <a:schemeClr val="accent1"/>
                </a:solidFill>
                <a:latin typeface="Bell MT" panose="02020503060305020303" pitchFamily="18" charset="77"/>
              </a:rPr>
              <a:t> </a:t>
            </a:r>
            <a:r>
              <a:rPr lang="en-US" altLang="zh-CN" sz="2800" dirty="0" err="1">
                <a:solidFill>
                  <a:schemeClr val="accent1"/>
                </a:solidFill>
                <a:latin typeface="Bell MT" panose="02020503060305020303" pitchFamily="18" charset="77"/>
              </a:rPr>
              <a:t>ToT</a:t>
            </a:r>
            <a:r>
              <a:rPr lang="en-US" altLang="zh-CN" sz="2800" dirty="0">
                <a:solidFill>
                  <a:schemeClr val="accent1"/>
                </a:solidFill>
                <a:latin typeface="Bell MT" panose="02020503060305020303" pitchFamily="18" charset="77"/>
              </a:rPr>
              <a:t>,</a:t>
            </a:r>
            <a:r>
              <a:rPr lang="zh-CN" altLang="en-US" sz="2800" dirty="0">
                <a:solidFill>
                  <a:schemeClr val="accent1"/>
                </a:solidFill>
                <a:latin typeface="Bell MT" panose="02020503060305020303" pitchFamily="18" charset="77"/>
              </a:rPr>
              <a:t> </a:t>
            </a:r>
            <a:r>
              <a:rPr lang="en-US" altLang="zh-CN" sz="2800" dirty="0" err="1">
                <a:solidFill>
                  <a:schemeClr val="accent1"/>
                </a:solidFill>
                <a:latin typeface="Bell MT" panose="02020503060305020303" pitchFamily="18" charset="77"/>
              </a:rPr>
              <a:t>CueCoT</a:t>
            </a:r>
            <a:r>
              <a:rPr lang="en-US" altLang="zh-CN" sz="2800" dirty="0">
                <a:solidFill>
                  <a:srgbClr val="000000"/>
                </a:solidFill>
                <a:latin typeface="Bell MT" panose="02020503060305020303" pitchFamily="18" charset="77"/>
              </a:rPr>
              <a:t>)</a:t>
            </a:r>
            <a:endParaRPr lang="en-HK" altLang="zh-CN" sz="2800" dirty="0">
              <a:solidFill>
                <a:srgbClr val="000000"/>
              </a:solidFill>
              <a:latin typeface="Bell MT" panose="02020503060305020303" pitchFamily="18" charset="77"/>
            </a:endParaRPr>
          </a:p>
          <a:p>
            <a:pPr marL="742950" lvl="1" indent="-285750" fontAlgn="base">
              <a:buFont typeface="Wingdings" pitchFamily="2" charset="2"/>
              <a:buChar char="§"/>
            </a:pPr>
            <a:r>
              <a:rPr lang="en-US" altLang="zh-CN" sz="2800" b="0" i="0" u="none" strike="noStrike" dirty="0">
                <a:solidFill>
                  <a:srgbClr val="000000"/>
                </a:solidFill>
                <a:effectLst/>
                <a:latin typeface="Bell MT" panose="02020503060305020303" pitchFamily="18" charset="77"/>
              </a:rPr>
              <a:t>Acting</a:t>
            </a:r>
            <a:r>
              <a:rPr lang="zh-CN" altLang="en-US" sz="2800" b="0" i="0" u="none" strike="noStrike" dirty="0">
                <a:solidFill>
                  <a:srgbClr val="000000"/>
                </a:solidFill>
                <a:effectLst/>
                <a:latin typeface="Bell MT" panose="02020503060305020303" pitchFamily="18" charset="77"/>
              </a:rPr>
              <a:t> </a:t>
            </a:r>
            <a:r>
              <a:rPr lang="en-US" altLang="zh-CN" sz="2800" b="0" i="0" u="none" strike="noStrike" dirty="0">
                <a:solidFill>
                  <a:srgbClr val="000000"/>
                </a:solidFill>
                <a:effectLst/>
                <a:latin typeface="Bell MT" panose="02020503060305020303" pitchFamily="18" charset="77"/>
              </a:rPr>
              <a:t>-&gt;</a:t>
            </a:r>
            <a:r>
              <a:rPr lang="zh-CN" altLang="en-US" sz="2800" b="0" i="0" u="none" strike="noStrike" dirty="0">
                <a:solidFill>
                  <a:srgbClr val="000000"/>
                </a:solidFill>
                <a:effectLst/>
                <a:latin typeface="Bell MT" panose="02020503060305020303" pitchFamily="18" charset="77"/>
              </a:rPr>
              <a:t> </a:t>
            </a:r>
            <a:r>
              <a:rPr lang="en-US" altLang="zh-CN" sz="2800" b="0" i="0" u="none" strike="noStrike" dirty="0">
                <a:solidFill>
                  <a:srgbClr val="000000"/>
                </a:solidFill>
                <a:effectLst/>
                <a:latin typeface="Bell MT" panose="02020503060305020303" pitchFamily="18" charset="77"/>
              </a:rPr>
              <a:t>Generate</a:t>
            </a:r>
            <a:r>
              <a:rPr lang="zh-CN" altLang="en-US" sz="2800" b="0" i="0" u="none" strike="noStrike" dirty="0">
                <a:solidFill>
                  <a:srgbClr val="000000"/>
                </a:solidFill>
                <a:effectLst/>
                <a:latin typeface="Bell MT" panose="02020503060305020303" pitchFamily="18" charset="77"/>
              </a:rPr>
              <a:t> </a:t>
            </a:r>
            <a:r>
              <a:rPr lang="en-US" altLang="zh-CN" sz="2800" b="0" i="0" u="none" strike="noStrike" dirty="0">
                <a:solidFill>
                  <a:srgbClr val="000000"/>
                </a:solidFill>
                <a:effectLst/>
                <a:latin typeface="Bell MT" panose="02020503060305020303" pitchFamily="18" charset="77"/>
              </a:rPr>
              <a:t>Tokens</a:t>
            </a:r>
            <a:r>
              <a:rPr lang="zh-CN" altLang="en-US" sz="2800" b="0" i="0" u="none" strike="noStrike" dirty="0">
                <a:solidFill>
                  <a:srgbClr val="000000"/>
                </a:solidFill>
                <a:effectLst/>
                <a:latin typeface="Bell MT" panose="02020503060305020303" pitchFamily="18" charset="77"/>
              </a:rPr>
              <a:t> </a:t>
            </a:r>
            <a:r>
              <a:rPr lang="en-US" altLang="zh-CN" sz="2800" b="0" i="0" u="none" strike="noStrike" dirty="0">
                <a:solidFill>
                  <a:srgbClr val="000000"/>
                </a:solidFill>
                <a:effectLst/>
                <a:latin typeface="Bell MT" panose="02020503060305020303" pitchFamily="18" charset="77"/>
              </a:rPr>
              <a:t>(</a:t>
            </a:r>
            <a:r>
              <a:rPr lang="en-US" altLang="zh-CN" sz="2800" b="0" i="0" u="none" strike="noStrike" dirty="0">
                <a:solidFill>
                  <a:schemeClr val="accent1"/>
                </a:solidFill>
                <a:effectLst/>
                <a:latin typeface="Bell MT" panose="02020503060305020303" pitchFamily="18" charset="77"/>
              </a:rPr>
              <a:t>Reflection</a:t>
            </a:r>
            <a:r>
              <a:rPr lang="zh-CN" altLang="en-US" sz="2800" b="0" i="0" u="none" strike="noStrike" dirty="0">
                <a:solidFill>
                  <a:schemeClr val="accent1"/>
                </a:solidFill>
                <a:effectLst/>
                <a:latin typeface="Bell MT" panose="02020503060305020303" pitchFamily="18" charset="77"/>
              </a:rPr>
              <a:t> </a:t>
            </a:r>
            <a:r>
              <a:rPr lang="en-US" altLang="zh-CN" sz="2800" dirty="0">
                <a:solidFill>
                  <a:schemeClr val="accent1"/>
                </a:solidFill>
                <a:latin typeface="Bell MT" panose="02020503060305020303" pitchFamily="18" charset="77"/>
              </a:rPr>
              <a:t>tokens,</a:t>
            </a:r>
            <a:r>
              <a:rPr lang="zh-CN" altLang="en-US" sz="2800" dirty="0">
                <a:solidFill>
                  <a:schemeClr val="accent1"/>
                </a:solidFill>
                <a:latin typeface="Bell MT" panose="02020503060305020303" pitchFamily="18" charset="77"/>
              </a:rPr>
              <a:t> </a:t>
            </a:r>
            <a:r>
              <a:rPr lang="en-US" altLang="zh-CN" sz="2800" dirty="0">
                <a:solidFill>
                  <a:schemeClr val="accent1"/>
                </a:solidFill>
                <a:latin typeface="Bell MT" panose="02020503060305020303" pitchFamily="18" charset="77"/>
              </a:rPr>
              <a:t>SAFARI</a:t>
            </a:r>
            <a:r>
              <a:rPr lang="en-US" altLang="zh-CN" sz="2800" b="0" i="0" u="none" strike="noStrike" dirty="0">
                <a:solidFill>
                  <a:srgbClr val="000000"/>
                </a:solidFill>
                <a:effectLst/>
                <a:latin typeface="Bell MT" panose="02020503060305020303" pitchFamily="18" charset="77"/>
              </a:rPr>
              <a:t>)</a:t>
            </a:r>
          </a:p>
          <a:p>
            <a:pPr marL="742950" lvl="1" indent="-285750" fontAlgn="base">
              <a:buFont typeface="Wingdings" pitchFamily="2" charset="2"/>
              <a:buChar char="§"/>
            </a:pPr>
            <a:r>
              <a:rPr lang="en-US" altLang="zh-CN" sz="2800" dirty="0">
                <a:solidFill>
                  <a:srgbClr val="000000"/>
                </a:solidFill>
                <a:latin typeface="Bell MT" panose="02020503060305020303" pitchFamily="18" charset="77"/>
              </a:rPr>
              <a:t>Memory</a:t>
            </a:r>
            <a:r>
              <a:rPr lang="zh-CN" altLang="en-US" sz="2800" dirty="0">
                <a:solidFill>
                  <a:srgbClr val="000000"/>
                </a:solidFill>
                <a:latin typeface="Bell MT" panose="02020503060305020303" pitchFamily="18" charset="77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Bell MT" panose="02020503060305020303" pitchFamily="18" charset="77"/>
              </a:rPr>
              <a:t>-&gt;</a:t>
            </a:r>
            <a:r>
              <a:rPr lang="zh-CN" altLang="en-US" sz="2800" dirty="0">
                <a:solidFill>
                  <a:srgbClr val="000000"/>
                </a:solidFill>
                <a:latin typeface="Bell MT" panose="02020503060305020303" pitchFamily="18" charset="77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Bell MT" panose="02020503060305020303" pitchFamily="18" charset="77"/>
              </a:rPr>
              <a:t>One</a:t>
            </a:r>
            <a:r>
              <a:rPr lang="zh-CN" altLang="en-US" sz="2800" dirty="0">
                <a:solidFill>
                  <a:srgbClr val="000000"/>
                </a:solidFill>
                <a:latin typeface="Bell MT" panose="02020503060305020303" pitchFamily="18" charset="77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Bell MT" panose="02020503060305020303" pitchFamily="18" charset="77"/>
              </a:rPr>
              <a:t>of</a:t>
            </a:r>
            <a:r>
              <a:rPr lang="zh-CN" altLang="en-US" sz="2800" dirty="0">
                <a:solidFill>
                  <a:srgbClr val="000000"/>
                </a:solidFill>
                <a:latin typeface="Bell MT" panose="02020503060305020303" pitchFamily="18" charset="77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Bell MT" panose="02020503060305020303" pitchFamily="18" charset="77"/>
              </a:rPr>
              <a:t>c</a:t>
            </a:r>
            <a:r>
              <a:rPr lang="en-US" altLang="zh-CN" sz="2800" b="0" i="0" u="none" strike="noStrike" dirty="0">
                <a:solidFill>
                  <a:srgbClr val="000000"/>
                </a:solidFill>
                <a:effectLst/>
                <a:latin typeface="Bell MT" panose="02020503060305020303" pitchFamily="18" charset="77"/>
              </a:rPr>
              <a:t>onceptual</a:t>
            </a:r>
            <a:r>
              <a:rPr lang="zh-CN" altLang="en-US" sz="2800" b="0" i="0" u="none" strike="noStrike" dirty="0">
                <a:solidFill>
                  <a:srgbClr val="000000"/>
                </a:solidFill>
                <a:effectLst/>
                <a:latin typeface="Bell MT" panose="02020503060305020303" pitchFamily="18" charset="77"/>
              </a:rPr>
              <a:t> </a:t>
            </a:r>
            <a:r>
              <a:rPr lang="en-US" altLang="zh-CN" sz="2800" b="0" i="0" u="none" strike="noStrike" dirty="0">
                <a:solidFill>
                  <a:srgbClr val="000000"/>
                </a:solidFill>
                <a:effectLst/>
                <a:latin typeface="Bell MT" panose="02020503060305020303" pitchFamily="18" charset="77"/>
              </a:rPr>
              <a:t>tools</a:t>
            </a:r>
            <a:r>
              <a:rPr lang="zh-CN" altLang="en-US" sz="2800" b="0" i="0" u="none" strike="noStrike" dirty="0">
                <a:solidFill>
                  <a:srgbClr val="000000"/>
                </a:solidFill>
                <a:effectLst/>
                <a:latin typeface="Bell MT" panose="02020503060305020303" pitchFamily="18" charset="77"/>
              </a:rPr>
              <a:t> </a:t>
            </a:r>
            <a:endParaRPr lang="en-US" altLang="zh-CN" sz="2800" dirty="0">
              <a:solidFill>
                <a:srgbClr val="000000"/>
              </a:solidFill>
              <a:latin typeface="Bell MT" panose="02020503060305020303" pitchFamily="18" charset="77"/>
            </a:endParaRPr>
          </a:p>
          <a:p>
            <a:pPr marL="742950" lvl="1" indent="-285750" fontAlgn="base">
              <a:buFont typeface="Wingdings" pitchFamily="2" charset="2"/>
              <a:buChar char="§"/>
            </a:pPr>
            <a:r>
              <a:rPr lang="en-US" altLang="zh-CN" sz="2800" b="0" i="0" u="none" strike="noStrike" dirty="0">
                <a:solidFill>
                  <a:srgbClr val="000000"/>
                </a:solidFill>
                <a:effectLst/>
                <a:latin typeface="Bell MT" panose="02020503060305020303" pitchFamily="18" charset="77"/>
              </a:rPr>
              <a:t>Decision</a:t>
            </a:r>
            <a:r>
              <a:rPr lang="zh-CN" altLang="en-US" sz="2800" b="0" i="0" u="none" strike="noStrike" dirty="0">
                <a:solidFill>
                  <a:srgbClr val="000000"/>
                </a:solidFill>
                <a:effectLst/>
                <a:latin typeface="Bell MT" panose="02020503060305020303" pitchFamily="18" charset="77"/>
              </a:rPr>
              <a:t> </a:t>
            </a:r>
            <a:r>
              <a:rPr lang="en-US" altLang="zh-CN" sz="2800" b="0" i="0" u="none" strike="noStrike" dirty="0">
                <a:solidFill>
                  <a:srgbClr val="000000"/>
                </a:solidFill>
                <a:effectLst/>
                <a:latin typeface="Bell MT" panose="02020503060305020303" pitchFamily="18" charset="77"/>
              </a:rPr>
              <a:t>making</a:t>
            </a:r>
            <a:r>
              <a:rPr lang="zh-CN" altLang="en-US" sz="2800" b="0" i="0" u="none" strike="noStrike" dirty="0">
                <a:solidFill>
                  <a:srgbClr val="000000"/>
                </a:solidFill>
                <a:effectLst/>
                <a:latin typeface="Bell MT" panose="02020503060305020303" pitchFamily="18" charset="77"/>
              </a:rPr>
              <a:t> </a:t>
            </a:r>
            <a:r>
              <a:rPr lang="en-US" altLang="zh-CN" sz="2800" b="0" i="0" u="none" strike="noStrike" dirty="0">
                <a:solidFill>
                  <a:srgbClr val="000000"/>
                </a:solidFill>
                <a:effectLst/>
                <a:latin typeface="Bell MT" panose="02020503060305020303" pitchFamily="18" charset="77"/>
              </a:rPr>
              <a:t>-&gt;</a:t>
            </a:r>
            <a:r>
              <a:rPr lang="zh-CN" altLang="en-US" sz="2800" b="0" i="0" u="none" strike="noStrike" dirty="0">
                <a:solidFill>
                  <a:srgbClr val="000000"/>
                </a:solidFill>
                <a:effectLst/>
                <a:latin typeface="Bell MT" panose="02020503060305020303" pitchFamily="18" charset="77"/>
              </a:rPr>
              <a:t> </a:t>
            </a:r>
            <a:r>
              <a:rPr lang="en-US" altLang="zh-CN" sz="2800" b="0" i="0" u="none" strike="noStrike" dirty="0">
                <a:solidFill>
                  <a:srgbClr val="000000"/>
                </a:solidFill>
                <a:effectLst/>
                <a:latin typeface="Bell MT" panose="02020503060305020303" pitchFamily="18" charset="77"/>
              </a:rPr>
              <a:t>Contextual</a:t>
            </a:r>
            <a:r>
              <a:rPr lang="zh-CN" altLang="en-US" sz="2800" b="0" i="0" u="none" strike="noStrike" dirty="0">
                <a:solidFill>
                  <a:srgbClr val="000000"/>
                </a:solidFill>
                <a:effectLst/>
                <a:latin typeface="Bell MT" panose="02020503060305020303" pitchFamily="18" charset="77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Bell MT" panose="02020503060305020303" pitchFamily="18" charset="77"/>
              </a:rPr>
              <a:t>t</a:t>
            </a:r>
            <a:r>
              <a:rPr lang="en-US" altLang="zh-CN" sz="2800" b="0" i="0" u="none" strike="noStrike" dirty="0">
                <a:solidFill>
                  <a:srgbClr val="000000"/>
                </a:solidFill>
                <a:effectLst/>
                <a:latin typeface="Bell MT" panose="02020503060305020303" pitchFamily="18" charset="77"/>
              </a:rPr>
              <a:t>ools</a:t>
            </a:r>
            <a:r>
              <a:rPr lang="zh-CN" altLang="en-US" sz="2800" b="0" i="0" u="none" strike="noStrike" dirty="0">
                <a:solidFill>
                  <a:srgbClr val="000000"/>
                </a:solidFill>
                <a:effectLst/>
                <a:latin typeface="Bell MT" panose="02020503060305020303" pitchFamily="18" charset="77"/>
              </a:rPr>
              <a:t> </a:t>
            </a:r>
            <a:r>
              <a:rPr lang="en-US" altLang="zh-CN" sz="2800" b="0" i="0" u="none" strike="noStrike" dirty="0">
                <a:solidFill>
                  <a:srgbClr val="000000"/>
                </a:solidFill>
                <a:effectLst/>
                <a:latin typeface="Bell MT" panose="02020503060305020303" pitchFamily="18" charset="77"/>
              </a:rPr>
              <a:t>&amp;</a:t>
            </a:r>
            <a:r>
              <a:rPr lang="zh-CN" altLang="en-US" sz="2800" b="0" i="0" u="none" strike="noStrike" dirty="0">
                <a:solidFill>
                  <a:srgbClr val="000000"/>
                </a:solidFill>
                <a:effectLst/>
                <a:latin typeface="Bell MT" panose="02020503060305020303" pitchFamily="18" charset="77"/>
              </a:rPr>
              <a:t> </a:t>
            </a:r>
            <a:r>
              <a:rPr lang="en-US" altLang="zh-CN" sz="2800" b="0" i="0" u="none" strike="noStrike" dirty="0">
                <a:solidFill>
                  <a:srgbClr val="000000"/>
                </a:solidFill>
                <a:effectLst/>
                <a:latin typeface="Bell MT" panose="02020503060305020303" pitchFamily="18" charset="77"/>
              </a:rPr>
              <a:t>Functional</a:t>
            </a:r>
            <a:r>
              <a:rPr lang="zh-CN" altLang="en-US" sz="2800" b="0" i="0" u="none" strike="noStrike" dirty="0">
                <a:solidFill>
                  <a:srgbClr val="000000"/>
                </a:solidFill>
                <a:effectLst/>
                <a:latin typeface="Bell MT" panose="02020503060305020303" pitchFamily="18" charset="77"/>
              </a:rPr>
              <a:t> </a:t>
            </a:r>
            <a:r>
              <a:rPr lang="en-US" altLang="zh-CN" sz="2800" b="0" i="0" u="none" strike="noStrike" dirty="0">
                <a:solidFill>
                  <a:srgbClr val="000000"/>
                </a:solidFill>
                <a:effectLst/>
                <a:latin typeface="Bell MT" panose="02020503060305020303" pitchFamily="18" charset="77"/>
              </a:rPr>
              <a:t>tools</a:t>
            </a:r>
            <a:r>
              <a:rPr lang="zh-CN" altLang="en-US" sz="2800" b="0" i="0" u="none" strike="noStrike" dirty="0">
                <a:solidFill>
                  <a:srgbClr val="000000"/>
                </a:solidFill>
                <a:effectLst/>
                <a:latin typeface="Bell MT" panose="02020503060305020303" pitchFamily="18" charset="77"/>
              </a:rPr>
              <a:t> </a:t>
            </a:r>
            <a:r>
              <a:rPr lang="en-US" altLang="zh-CN" sz="2800" b="0" i="0" u="none" strike="noStrike" dirty="0">
                <a:solidFill>
                  <a:srgbClr val="000000"/>
                </a:solidFill>
                <a:effectLst/>
                <a:latin typeface="Bell MT" panose="02020503060305020303" pitchFamily="18" charset="77"/>
              </a:rPr>
              <a:t>(</a:t>
            </a:r>
            <a:r>
              <a:rPr lang="en-US" altLang="zh-CN" sz="2800" b="0" i="0" u="none" strike="noStrike" dirty="0">
                <a:solidFill>
                  <a:schemeClr val="accent1"/>
                </a:solidFill>
                <a:effectLst/>
                <a:latin typeface="Bell MT" panose="02020503060305020303" pitchFamily="18" charset="77"/>
              </a:rPr>
              <a:t>TPE</a:t>
            </a:r>
            <a:r>
              <a:rPr lang="en-US" altLang="zh-CN" sz="2800" b="0" i="0" u="none" strike="noStrike" dirty="0">
                <a:solidFill>
                  <a:srgbClr val="000000"/>
                </a:solidFill>
                <a:effectLst/>
                <a:latin typeface="Bell MT" panose="02020503060305020303" pitchFamily="18" charset="77"/>
              </a:rPr>
              <a:t>)</a:t>
            </a:r>
          </a:p>
          <a:p>
            <a:pPr marL="742950" lvl="1" indent="-285750" fontAlgn="base">
              <a:buFont typeface="Wingdings" pitchFamily="2" charset="2"/>
              <a:buChar char="§"/>
            </a:pPr>
            <a:r>
              <a:rPr lang="en-US" altLang="zh-CN" sz="2800" dirty="0">
                <a:solidFill>
                  <a:srgbClr val="000000"/>
                </a:solidFill>
                <a:latin typeface="Bell MT" panose="02020503060305020303" pitchFamily="18" charset="77"/>
              </a:rPr>
              <a:t>……</a:t>
            </a:r>
            <a:endParaRPr lang="en-HK" sz="2800" b="0" u="none" strike="noStrike" dirty="0">
              <a:solidFill>
                <a:srgbClr val="000000"/>
              </a:solidFill>
              <a:effectLst/>
              <a:latin typeface="Bell MT" panose="02020503060305020303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8860283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 descr="A purple and yellow shield with a white banner&#10;&#10;Description automatically generated">
            <a:extLst>
              <a:ext uri="{FF2B5EF4-FFF2-40B4-BE49-F238E27FC236}">
                <a16:creationId xmlns:a16="http://schemas.microsoft.com/office/drawing/2014/main" id="{7159F808-7EAD-619F-21C9-28DEFAB83F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89321" y="63396"/>
            <a:ext cx="762581" cy="601168"/>
          </a:xfrm>
          <a:prstGeom prst="rect">
            <a:avLst/>
          </a:prstGeom>
        </p:spPr>
      </p:pic>
      <p:pic>
        <p:nvPicPr>
          <p:cNvPr id="44" name="Picture 2">
            <a:extLst>
              <a:ext uri="{FF2B5EF4-FFF2-40B4-BE49-F238E27FC236}">
                <a16:creationId xmlns:a16="http://schemas.microsoft.com/office/drawing/2014/main" id="{4D5A0EF7-33F4-106B-8558-8316685279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7707" y="49372"/>
            <a:ext cx="762582" cy="615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04BCDA16-1531-3B40-C0CC-859A3E25A46A}"/>
              </a:ext>
            </a:extLst>
          </p:cNvPr>
          <p:cNvCxnSpPr>
            <a:cxnSpLocks/>
          </p:cNvCxnSpPr>
          <p:nvPr/>
        </p:nvCxnSpPr>
        <p:spPr>
          <a:xfrm>
            <a:off x="0" y="705678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DC092D39-385B-C673-01B6-94F9B46F9365}"/>
              </a:ext>
            </a:extLst>
          </p:cNvPr>
          <p:cNvSpPr txBox="1"/>
          <p:nvPr/>
        </p:nvSpPr>
        <p:spPr>
          <a:xfrm>
            <a:off x="93701" y="72304"/>
            <a:ext cx="108440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en-US" altLang="zh-CN" sz="3200" b="1" dirty="0">
                <a:latin typeface="Bell MT" panose="02020503060305020303" pitchFamily="18" charset="77"/>
              </a:rPr>
              <a:t>References</a:t>
            </a:r>
            <a:endParaRPr lang="en-US" sz="3200" b="1" dirty="0">
              <a:latin typeface="Bell MT" panose="02020503060305020303" pitchFamily="18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4FA0C6-B4D3-4D7A-4EF5-4B556C5871C6}"/>
              </a:ext>
            </a:extLst>
          </p:cNvPr>
          <p:cNvSpPr txBox="1"/>
          <p:nvPr/>
        </p:nvSpPr>
        <p:spPr>
          <a:xfrm>
            <a:off x="501787" y="1188522"/>
            <a:ext cx="11188425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 rtl="0" fontAlgn="base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altLang="zh-CN" sz="2000" dirty="0">
                <a:latin typeface="Bell MT" panose="02020503060305020303" pitchFamily="18" charset="77"/>
                <a:ea typeface="Menlo" panose="020B0609030804020204" pitchFamily="49" charset="0"/>
                <a:cs typeface="Menlo" panose="020B0609030804020204" pitchFamily="49" charset="0"/>
              </a:rPr>
              <a:t>A Survey of the Evolution of Language Model-Based Dialogue Systems</a:t>
            </a:r>
          </a:p>
          <a:p>
            <a:pPr marL="514350" indent="-514350" fontAlgn="base">
              <a:buFont typeface="+mj-lt"/>
              <a:buAutoNum type="arabicPeriod"/>
            </a:pPr>
            <a:r>
              <a:rPr lang="en-US" sz="2000" i="0" dirty="0">
                <a:solidFill>
                  <a:srgbClr val="000000"/>
                </a:solidFill>
                <a:effectLst/>
                <a:latin typeface="Bell MT" panose="02020503060305020303" pitchFamily="18" charset="77"/>
              </a:rPr>
              <a:t>TPE: Towards Better Compositional Reasoning over Conceptual Tools with Multi-persona Collaboration</a:t>
            </a:r>
          </a:p>
          <a:p>
            <a:pPr marL="514350" indent="-514350" fontAlgn="base">
              <a:buFont typeface="+mj-lt"/>
              <a:buAutoNum type="arabicPeriod"/>
            </a:pPr>
            <a:r>
              <a:rPr lang="en-US" sz="2000" i="0" dirty="0">
                <a:solidFill>
                  <a:srgbClr val="000000"/>
                </a:solidFill>
                <a:effectLst/>
                <a:latin typeface="Bell MT" panose="02020503060305020303" pitchFamily="18" charset="77"/>
              </a:rPr>
              <a:t>Cue-</a:t>
            </a:r>
            <a:r>
              <a:rPr lang="en-US" sz="2000" i="0" dirty="0" err="1">
                <a:solidFill>
                  <a:srgbClr val="000000"/>
                </a:solidFill>
                <a:effectLst/>
                <a:latin typeface="Bell MT" panose="02020503060305020303" pitchFamily="18" charset="77"/>
              </a:rPr>
              <a:t>CoT</a:t>
            </a:r>
            <a:r>
              <a:rPr lang="en-US" sz="2000" i="0" dirty="0">
                <a:solidFill>
                  <a:srgbClr val="000000"/>
                </a:solidFill>
                <a:effectLst/>
                <a:latin typeface="Bell MT" panose="02020503060305020303" pitchFamily="18" charset="77"/>
              </a:rPr>
              <a:t>: Chain-of-thought Prompting for Responding to In-depth Dialogue Questions with LLMs</a:t>
            </a:r>
            <a:r>
              <a:rPr lang="en-US" altLang="zh-CN" sz="2000" dirty="0">
                <a:solidFill>
                  <a:srgbClr val="000000"/>
                </a:solidFill>
                <a:latin typeface="Bell MT" panose="02020503060305020303" pitchFamily="18" charset="77"/>
              </a:rPr>
              <a:t>,</a:t>
            </a:r>
            <a:r>
              <a:rPr lang="zh-CN" altLang="en-US" sz="2000" dirty="0">
                <a:solidFill>
                  <a:srgbClr val="000000"/>
                </a:solidFill>
                <a:latin typeface="Bell MT" panose="02020503060305020303" pitchFamily="18" charset="77"/>
              </a:rPr>
              <a:t> </a:t>
            </a:r>
            <a:r>
              <a:rPr lang="en-US" altLang="zh-CN" sz="2000" dirty="0">
                <a:solidFill>
                  <a:srgbClr val="C00000"/>
                </a:solidFill>
                <a:latin typeface="Bell MT" panose="02020503060305020303" pitchFamily="18" charset="77"/>
              </a:rPr>
              <a:t>EMNLP</a:t>
            </a:r>
            <a:r>
              <a:rPr lang="zh-CN" altLang="en-US" sz="2000" dirty="0">
                <a:solidFill>
                  <a:srgbClr val="C00000"/>
                </a:solidFill>
                <a:latin typeface="Bell MT" panose="02020503060305020303" pitchFamily="18" charset="77"/>
              </a:rPr>
              <a:t> </a:t>
            </a:r>
            <a:r>
              <a:rPr lang="en-US" altLang="zh-CN" sz="2000" dirty="0">
                <a:solidFill>
                  <a:srgbClr val="C00000"/>
                </a:solidFill>
                <a:latin typeface="Bell MT" panose="02020503060305020303" pitchFamily="18" charset="77"/>
              </a:rPr>
              <a:t>2023</a:t>
            </a:r>
            <a:endParaRPr lang="en-US" sz="2000" i="0" dirty="0">
              <a:solidFill>
                <a:srgbClr val="C00000"/>
              </a:solidFill>
              <a:effectLst/>
              <a:latin typeface="Bell MT" panose="02020503060305020303" pitchFamily="18" charset="77"/>
            </a:endParaRPr>
          </a:p>
          <a:p>
            <a:pPr marL="514350" indent="-514350" rtl="0" fontAlgn="base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000" dirty="0">
                <a:latin typeface="Bell MT" panose="02020503060305020303" pitchFamily="18" charset="77"/>
              </a:rPr>
              <a:t>Large Language Models as Source Planner for Personalized Knowledge-grounded Dialogues</a:t>
            </a:r>
            <a:r>
              <a:rPr lang="en-US" altLang="zh-CN" sz="2000" dirty="0">
                <a:solidFill>
                  <a:srgbClr val="000000"/>
                </a:solidFill>
                <a:latin typeface="Bell MT" panose="02020503060305020303" pitchFamily="18" charset="77"/>
              </a:rPr>
              <a:t> ,</a:t>
            </a:r>
            <a:r>
              <a:rPr lang="zh-CN" altLang="en-US" sz="2000" dirty="0">
                <a:solidFill>
                  <a:srgbClr val="000000"/>
                </a:solidFill>
                <a:latin typeface="Bell MT" panose="02020503060305020303" pitchFamily="18" charset="77"/>
              </a:rPr>
              <a:t> </a:t>
            </a:r>
            <a:r>
              <a:rPr lang="en-US" altLang="zh-CN" sz="2000" dirty="0">
                <a:solidFill>
                  <a:srgbClr val="C00000"/>
                </a:solidFill>
                <a:latin typeface="Bell MT" panose="02020503060305020303" pitchFamily="18" charset="77"/>
              </a:rPr>
              <a:t>EMNLP</a:t>
            </a:r>
            <a:r>
              <a:rPr lang="zh-CN" altLang="en-US" sz="2000" dirty="0">
                <a:solidFill>
                  <a:srgbClr val="C00000"/>
                </a:solidFill>
                <a:latin typeface="Bell MT" panose="02020503060305020303" pitchFamily="18" charset="77"/>
              </a:rPr>
              <a:t> </a:t>
            </a:r>
            <a:r>
              <a:rPr lang="en-US" altLang="zh-CN" sz="2000" dirty="0">
                <a:solidFill>
                  <a:srgbClr val="C00000"/>
                </a:solidFill>
                <a:latin typeface="Bell MT" panose="02020503060305020303" pitchFamily="18" charset="77"/>
              </a:rPr>
              <a:t>2023</a:t>
            </a:r>
            <a:endParaRPr lang="en-US" altLang="zh-CN" sz="2000" dirty="0">
              <a:solidFill>
                <a:srgbClr val="C00000"/>
              </a:solidFill>
              <a:latin typeface="Bell MT" panose="02020503060305020303" pitchFamily="18" charset="77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marL="514350" indent="-514350" rtl="0" fontAlgn="base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HK" sz="2000" u="none" strike="noStrike" dirty="0">
              <a:effectLst/>
              <a:latin typeface="Bell MT" panose="02020503060305020303" pitchFamily="18" charset="77"/>
              <a:ea typeface="Menlo" panose="020B0609030804020204" pitchFamily="49" charset="0"/>
              <a:cs typeface="Menlo" panose="020B060903080402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306321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4D349F2-4086-0530-95D2-A7ABD672757A}"/>
              </a:ext>
            </a:extLst>
          </p:cNvPr>
          <p:cNvSpPr txBox="1"/>
          <p:nvPr/>
        </p:nvSpPr>
        <p:spPr>
          <a:xfrm>
            <a:off x="4509981" y="914139"/>
            <a:ext cx="327377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600" dirty="0">
                <a:latin typeface="Bell MT" panose="02020503060305020303" pitchFamily="18" charset="77"/>
              </a:rPr>
              <a:t>Thanks.</a:t>
            </a:r>
            <a:endParaRPr lang="en-US" sz="6600" dirty="0">
              <a:latin typeface="Bell MT" panose="02020503060305020303" pitchFamily="18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D73CBC-E298-C7CC-6F04-919AAC999D9B}"/>
              </a:ext>
            </a:extLst>
          </p:cNvPr>
          <p:cNvSpPr txBox="1"/>
          <p:nvPr/>
        </p:nvSpPr>
        <p:spPr>
          <a:xfrm>
            <a:off x="4622870" y="2450509"/>
            <a:ext cx="3048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563C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https://rulegreen.github.io/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17F8603-F073-1BAD-F0B0-59F1A4E1D0D2}"/>
              </a:ext>
            </a:extLst>
          </p:cNvPr>
          <p:cNvSpPr txBox="1"/>
          <p:nvPr/>
        </p:nvSpPr>
        <p:spPr>
          <a:xfrm>
            <a:off x="5124691" y="2022135"/>
            <a:ext cx="20443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err="1">
                <a:latin typeface="Bell MT" panose="02020503060305020303" pitchFamily="18" charset="77"/>
              </a:rPr>
              <a:t>Hongru</a:t>
            </a:r>
            <a:r>
              <a:rPr lang="zh-CN" altLang="en-US" sz="2000" dirty="0">
                <a:latin typeface="Bell MT" panose="02020503060305020303" pitchFamily="18" charset="77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</a:rPr>
              <a:t>WANG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555F8A-4613-BD79-3893-742D5E0961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9068" y="3808240"/>
            <a:ext cx="2159981" cy="21356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6D43C7B-1E4B-27DC-E8FD-2A1BBDB51B5D}"/>
              </a:ext>
            </a:extLst>
          </p:cNvPr>
          <p:cNvSpPr txBox="1"/>
          <p:nvPr/>
        </p:nvSpPr>
        <p:spPr>
          <a:xfrm>
            <a:off x="1976759" y="6064188"/>
            <a:ext cx="43212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latin typeface="Bell MT" panose="02020503060305020303" pitchFamily="18" charset="77"/>
              </a:rPr>
              <a:t>Code</a:t>
            </a:r>
            <a:r>
              <a:rPr lang="zh-CN" altLang="en-US" sz="2000" b="1" dirty="0">
                <a:latin typeface="Bell MT" panose="02020503060305020303" pitchFamily="18" charset="77"/>
              </a:rPr>
              <a:t> </a:t>
            </a:r>
            <a:r>
              <a:rPr lang="en-US" altLang="zh-CN" sz="2000" b="1" dirty="0">
                <a:latin typeface="Bell MT" panose="02020503060305020303" pitchFamily="18" charset="77"/>
              </a:rPr>
              <a:t>&amp;</a:t>
            </a:r>
            <a:r>
              <a:rPr lang="zh-CN" altLang="en-US" sz="2000" b="1" dirty="0">
                <a:latin typeface="Bell MT" panose="02020503060305020303" pitchFamily="18" charset="77"/>
              </a:rPr>
              <a:t> </a:t>
            </a:r>
            <a:r>
              <a:rPr lang="en-US" altLang="zh-CN" sz="2000" b="1" dirty="0">
                <a:latin typeface="Bell MT" panose="02020503060305020303" pitchFamily="18" charset="77"/>
              </a:rPr>
              <a:t>Benchmark</a:t>
            </a:r>
            <a:endParaRPr lang="en-US" sz="2000" b="1" dirty="0">
              <a:latin typeface="Bell MT" panose="02020503060305020303" pitchFamily="18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5AC43A-AE7B-C68D-2EC4-0B5D1B0763B4}"/>
              </a:ext>
            </a:extLst>
          </p:cNvPr>
          <p:cNvSpPr txBox="1"/>
          <p:nvPr/>
        </p:nvSpPr>
        <p:spPr>
          <a:xfrm>
            <a:off x="5489515" y="6064188"/>
            <a:ext cx="14823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latin typeface="Bell MT" panose="02020503060305020303" pitchFamily="18" charset="77"/>
              </a:rPr>
              <a:t>Homepage</a:t>
            </a:r>
            <a:endParaRPr lang="en-US" sz="2000" b="1" dirty="0">
              <a:latin typeface="Bell MT" panose="02020503060305020303" pitchFamily="18" charset="77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EDEF0DE-1356-E78A-5223-D543BDF978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1001" y="3808240"/>
            <a:ext cx="2159981" cy="21761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7528E51-9B16-F7F4-2CBD-13B1B1DF1F9D}"/>
              </a:ext>
            </a:extLst>
          </p:cNvPr>
          <p:cNvSpPr txBox="1"/>
          <p:nvPr/>
        </p:nvSpPr>
        <p:spPr>
          <a:xfrm>
            <a:off x="8694706" y="6064188"/>
            <a:ext cx="8542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err="1">
                <a:latin typeface="Bell MT" panose="02020503060305020303" pitchFamily="18" charset="77"/>
              </a:rPr>
              <a:t>Zhihu</a:t>
            </a:r>
            <a:endParaRPr lang="en-US" sz="2000" b="1" dirty="0">
              <a:latin typeface="Bell MT" panose="02020503060305020303" pitchFamily="18" charset="7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AB046D1-8AEC-50A3-B69A-9CE2288FD8AA}"/>
              </a:ext>
            </a:extLst>
          </p:cNvPr>
          <p:cNvSpPr txBox="1"/>
          <p:nvPr/>
        </p:nvSpPr>
        <p:spPr>
          <a:xfrm>
            <a:off x="3645936" y="3014711"/>
            <a:ext cx="50018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5"/>
              </a:rPr>
              <a:t>https://github.com/ruleGreen/Survey-Evolution-DS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AF71ED7-5000-6EF9-7365-CFB39A64D0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17135" y="3820184"/>
            <a:ext cx="2159981" cy="2152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4341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37EAAD4-F5D8-7926-7AAD-04E45C78DC80}"/>
              </a:ext>
            </a:extLst>
          </p:cNvPr>
          <p:cNvSpPr txBox="1"/>
          <p:nvPr/>
        </p:nvSpPr>
        <p:spPr>
          <a:xfrm>
            <a:off x="93701" y="72304"/>
            <a:ext cx="7145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en-US" altLang="zh-CN" sz="3200" b="1" dirty="0">
                <a:latin typeface="Bell MT" panose="02020503060305020303" pitchFamily="18" charset="77"/>
              </a:rPr>
              <a:t>What’s</a:t>
            </a:r>
            <a:r>
              <a:rPr lang="zh-CN" altLang="en-US" sz="3200" b="1" dirty="0">
                <a:latin typeface="Bell MT" panose="02020503060305020303" pitchFamily="18" charset="77"/>
              </a:rPr>
              <a:t> </a:t>
            </a:r>
            <a:r>
              <a:rPr lang="en-US" altLang="zh-CN" sz="3200" b="1" dirty="0">
                <a:latin typeface="Bell MT" panose="02020503060305020303" pitchFamily="18" charset="77"/>
              </a:rPr>
              <a:t>Dialogue</a:t>
            </a:r>
            <a:r>
              <a:rPr lang="zh-CN" altLang="en-US" sz="3200" b="1" dirty="0">
                <a:latin typeface="Bell MT" panose="02020503060305020303" pitchFamily="18" charset="77"/>
              </a:rPr>
              <a:t> </a:t>
            </a:r>
            <a:r>
              <a:rPr lang="en-US" altLang="zh-CN" sz="3200" b="1" dirty="0">
                <a:latin typeface="Bell MT" panose="02020503060305020303" pitchFamily="18" charset="77"/>
              </a:rPr>
              <a:t>System</a:t>
            </a:r>
            <a:r>
              <a:rPr lang="zh-CN" altLang="en-US" sz="3200" b="1" dirty="0">
                <a:latin typeface="Bell MT" panose="02020503060305020303" pitchFamily="18" charset="77"/>
              </a:rPr>
              <a:t> </a:t>
            </a:r>
            <a:r>
              <a:rPr lang="en-US" altLang="zh-CN" sz="3200" b="1" dirty="0">
                <a:latin typeface="Bell MT" panose="02020503060305020303" pitchFamily="18" charset="77"/>
              </a:rPr>
              <a:t>?</a:t>
            </a:r>
            <a:endParaRPr lang="en-US" sz="3200" b="1" dirty="0">
              <a:latin typeface="Bell MT" panose="02020503060305020303" pitchFamily="18" charset="77"/>
            </a:endParaRPr>
          </a:p>
        </p:txBody>
      </p:sp>
      <p:pic>
        <p:nvPicPr>
          <p:cNvPr id="3" name="Picture 2" descr="A purple and yellow shield with a white banner&#10;&#10;Description automatically generated">
            <a:extLst>
              <a:ext uri="{FF2B5EF4-FFF2-40B4-BE49-F238E27FC236}">
                <a16:creationId xmlns:a16="http://schemas.microsoft.com/office/drawing/2014/main" id="{B95B007E-858C-CD0D-5F95-26C144E939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89321" y="63396"/>
            <a:ext cx="762581" cy="601168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1793D515-7DDF-0B23-A622-30D61F6FFD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7707" y="49372"/>
            <a:ext cx="762582" cy="615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909B001-126A-E367-CE34-E0FEA54FFFA2}"/>
              </a:ext>
            </a:extLst>
          </p:cNvPr>
          <p:cNvCxnSpPr>
            <a:cxnSpLocks/>
          </p:cNvCxnSpPr>
          <p:nvPr/>
        </p:nvCxnSpPr>
        <p:spPr>
          <a:xfrm>
            <a:off x="0" y="705678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239C9ED2-3385-47C7-2F49-D1EC820514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8649" y="1129682"/>
            <a:ext cx="9734701" cy="498132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7742061-D803-F3A6-F25A-0ABB24F18B43}"/>
              </a:ext>
            </a:extLst>
          </p:cNvPr>
          <p:cNvSpPr txBox="1"/>
          <p:nvPr/>
        </p:nvSpPr>
        <p:spPr>
          <a:xfrm>
            <a:off x="1143592" y="6437492"/>
            <a:ext cx="1104840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HK" sz="1400" b="0" i="1" u="sng" dirty="0">
                <a:effectLst/>
                <a:latin typeface="Georgia" panose="02040502050405020303" pitchFamily="18" charset="0"/>
              </a:rPr>
              <a:t>A Survey on Recent Advances and Challenges in Reinforcement Learning Methods for Task-oriented Dialogue Policy Learning</a:t>
            </a:r>
            <a:r>
              <a:rPr lang="en-US" altLang="zh-CN" sz="1400" b="0" i="1" u="sng" dirty="0">
                <a:effectLst/>
                <a:latin typeface="Georgia" panose="02040502050405020303" pitchFamily="18" charset="0"/>
              </a:rPr>
              <a:t>.</a:t>
            </a:r>
            <a:r>
              <a:rPr lang="zh-CN" altLang="en-US" sz="1400" b="0" i="1" u="sng" dirty="0">
                <a:effectLst/>
                <a:latin typeface="Georgia" panose="02040502050405020303" pitchFamily="18" charset="0"/>
              </a:rPr>
              <a:t> </a:t>
            </a:r>
            <a:r>
              <a:rPr lang="en-US" altLang="zh-CN" sz="1400" i="1" u="sng" dirty="0">
                <a:latin typeface="Georgia" panose="02040502050405020303" pitchFamily="18" charset="0"/>
              </a:rPr>
              <a:t>MIR</a:t>
            </a:r>
            <a:endParaRPr lang="en-HK" sz="1400" b="0" i="1" u="sng" dirty="0">
              <a:effectLst/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06346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37EAAD4-F5D8-7926-7AAD-04E45C78DC80}"/>
              </a:ext>
            </a:extLst>
          </p:cNvPr>
          <p:cNvSpPr txBox="1"/>
          <p:nvPr/>
        </p:nvSpPr>
        <p:spPr>
          <a:xfrm>
            <a:off x="93701" y="72304"/>
            <a:ext cx="7145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en-US" altLang="zh-CN" sz="3200" b="1" dirty="0">
                <a:latin typeface="Bell MT" panose="02020503060305020303" pitchFamily="18" charset="77"/>
              </a:rPr>
              <a:t>What’s</a:t>
            </a:r>
            <a:r>
              <a:rPr lang="zh-CN" altLang="en-US" sz="3200" b="1" dirty="0">
                <a:latin typeface="Bell MT" panose="02020503060305020303" pitchFamily="18" charset="77"/>
              </a:rPr>
              <a:t> </a:t>
            </a:r>
            <a:r>
              <a:rPr lang="en-US" altLang="zh-CN" sz="3200" b="1" dirty="0">
                <a:latin typeface="Bell MT" panose="02020503060305020303" pitchFamily="18" charset="77"/>
              </a:rPr>
              <a:t>Dialogue</a:t>
            </a:r>
            <a:r>
              <a:rPr lang="zh-CN" altLang="en-US" sz="3200" b="1" dirty="0">
                <a:latin typeface="Bell MT" panose="02020503060305020303" pitchFamily="18" charset="77"/>
              </a:rPr>
              <a:t> </a:t>
            </a:r>
            <a:r>
              <a:rPr lang="en-US" altLang="zh-CN" sz="3200" b="1" dirty="0">
                <a:latin typeface="Bell MT" panose="02020503060305020303" pitchFamily="18" charset="77"/>
              </a:rPr>
              <a:t>System</a:t>
            </a:r>
            <a:r>
              <a:rPr lang="zh-CN" altLang="en-US" sz="3200" b="1" dirty="0">
                <a:latin typeface="Bell MT" panose="02020503060305020303" pitchFamily="18" charset="77"/>
              </a:rPr>
              <a:t> </a:t>
            </a:r>
            <a:r>
              <a:rPr lang="en-US" altLang="zh-CN" sz="3200" b="1" dirty="0">
                <a:latin typeface="Bell MT" panose="02020503060305020303" pitchFamily="18" charset="77"/>
              </a:rPr>
              <a:t>?</a:t>
            </a:r>
            <a:endParaRPr lang="en-US" sz="3200" b="1" dirty="0">
              <a:latin typeface="Bell MT" panose="02020503060305020303" pitchFamily="18" charset="77"/>
            </a:endParaRPr>
          </a:p>
        </p:txBody>
      </p:sp>
      <p:pic>
        <p:nvPicPr>
          <p:cNvPr id="3" name="Picture 2" descr="A purple and yellow shield with a white banner&#10;&#10;Description automatically generated">
            <a:extLst>
              <a:ext uri="{FF2B5EF4-FFF2-40B4-BE49-F238E27FC236}">
                <a16:creationId xmlns:a16="http://schemas.microsoft.com/office/drawing/2014/main" id="{B95B007E-858C-CD0D-5F95-26C144E939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89321" y="63396"/>
            <a:ext cx="762581" cy="601168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1793D515-7DDF-0B23-A622-30D61F6FFD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7707" y="49372"/>
            <a:ext cx="762582" cy="615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909B001-126A-E367-CE34-E0FEA54FFFA2}"/>
              </a:ext>
            </a:extLst>
          </p:cNvPr>
          <p:cNvCxnSpPr>
            <a:cxnSpLocks/>
          </p:cNvCxnSpPr>
          <p:nvPr/>
        </p:nvCxnSpPr>
        <p:spPr>
          <a:xfrm>
            <a:off x="0" y="705678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EBC1BDCE-79C9-1E06-410E-DBDBC65AD8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825" y="1239549"/>
            <a:ext cx="10986350" cy="451493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4BAF7DB-5936-9662-4F0B-1E0F591CDA67}"/>
              </a:ext>
            </a:extLst>
          </p:cNvPr>
          <p:cNvSpPr txBox="1"/>
          <p:nvPr/>
        </p:nvSpPr>
        <p:spPr>
          <a:xfrm>
            <a:off x="5510813" y="6401171"/>
            <a:ext cx="590587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#18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lang="zh-CN" alt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http://coai.cs.tsinghua.edu.cn/hml/media/files/dialog.pdf</a:t>
            </a:r>
            <a:endParaRPr lang="en-US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15362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37EAAD4-F5D8-7926-7AAD-04E45C78DC80}"/>
              </a:ext>
            </a:extLst>
          </p:cNvPr>
          <p:cNvSpPr txBox="1"/>
          <p:nvPr/>
        </p:nvSpPr>
        <p:spPr>
          <a:xfrm>
            <a:off x="93701" y="72304"/>
            <a:ext cx="7145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en-US" altLang="zh-CN" sz="3200" b="1" dirty="0">
                <a:latin typeface="Bell MT" panose="02020503060305020303" pitchFamily="18" charset="77"/>
              </a:rPr>
              <a:t>The</a:t>
            </a:r>
            <a:r>
              <a:rPr lang="zh-CN" altLang="en-US" sz="3200" b="1" dirty="0">
                <a:latin typeface="Bell MT" panose="02020503060305020303" pitchFamily="18" charset="77"/>
              </a:rPr>
              <a:t> </a:t>
            </a:r>
            <a:r>
              <a:rPr lang="en-US" altLang="zh-CN" sz="3200" b="1" dirty="0">
                <a:latin typeface="Bell MT" panose="02020503060305020303" pitchFamily="18" charset="77"/>
              </a:rPr>
              <a:t>History</a:t>
            </a:r>
            <a:r>
              <a:rPr lang="zh-CN" altLang="en-US" sz="3200" b="1" dirty="0">
                <a:latin typeface="Bell MT" panose="02020503060305020303" pitchFamily="18" charset="77"/>
              </a:rPr>
              <a:t> </a:t>
            </a:r>
            <a:r>
              <a:rPr lang="en-US" altLang="zh-CN" sz="3200" b="1" dirty="0">
                <a:latin typeface="Bell MT" panose="02020503060305020303" pitchFamily="18" charset="77"/>
              </a:rPr>
              <a:t>of</a:t>
            </a:r>
            <a:r>
              <a:rPr lang="zh-CN" altLang="en-US" sz="3200" b="1" dirty="0">
                <a:latin typeface="Bell MT" panose="02020503060305020303" pitchFamily="18" charset="77"/>
              </a:rPr>
              <a:t> </a:t>
            </a:r>
            <a:r>
              <a:rPr lang="en-US" altLang="zh-CN" sz="3200" b="1" dirty="0">
                <a:latin typeface="Bell MT" panose="02020503060305020303" pitchFamily="18" charset="77"/>
              </a:rPr>
              <a:t>Dialogue</a:t>
            </a:r>
            <a:r>
              <a:rPr lang="zh-CN" altLang="en-US" sz="3200" b="1" dirty="0">
                <a:latin typeface="Bell MT" panose="02020503060305020303" pitchFamily="18" charset="77"/>
              </a:rPr>
              <a:t> </a:t>
            </a:r>
            <a:r>
              <a:rPr lang="en-US" altLang="zh-CN" sz="3200" b="1" dirty="0">
                <a:latin typeface="Bell MT" panose="02020503060305020303" pitchFamily="18" charset="77"/>
              </a:rPr>
              <a:t>System</a:t>
            </a:r>
            <a:r>
              <a:rPr lang="zh-CN" altLang="en-US" sz="3200" b="1" dirty="0">
                <a:latin typeface="Bell MT" panose="02020503060305020303" pitchFamily="18" charset="77"/>
              </a:rPr>
              <a:t> </a:t>
            </a:r>
            <a:endParaRPr lang="en-US" sz="3200" b="1" dirty="0">
              <a:latin typeface="Bell MT" panose="02020503060305020303" pitchFamily="18" charset="77"/>
            </a:endParaRPr>
          </a:p>
        </p:txBody>
      </p:sp>
      <p:pic>
        <p:nvPicPr>
          <p:cNvPr id="3" name="Picture 2" descr="A purple and yellow shield with a white banner&#10;&#10;Description automatically generated">
            <a:extLst>
              <a:ext uri="{FF2B5EF4-FFF2-40B4-BE49-F238E27FC236}">
                <a16:creationId xmlns:a16="http://schemas.microsoft.com/office/drawing/2014/main" id="{B95B007E-858C-CD0D-5F95-26C144E939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89321" y="63396"/>
            <a:ext cx="762581" cy="601168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1793D515-7DDF-0B23-A622-30D61F6FFD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7707" y="49372"/>
            <a:ext cx="762582" cy="615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909B001-126A-E367-CE34-E0FEA54FFFA2}"/>
              </a:ext>
            </a:extLst>
          </p:cNvPr>
          <p:cNvCxnSpPr>
            <a:cxnSpLocks/>
          </p:cNvCxnSpPr>
          <p:nvPr/>
        </p:nvCxnSpPr>
        <p:spPr>
          <a:xfrm>
            <a:off x="0" y="705678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92CC0EA5-420E-CFC9-4A8E-844E3EFFFC2C}"/>
              </a:ext>
            </a:extLst>
          </p:cNvPr>
          <p:cNvSpPr txBox="1"/>
          <p:nvPr/>
        </p:nvSpPr>
        <p:spPr>
          <a:xfrm>
            <a:off x="2388704" y="6281516"/>
            <a:ext cx="74145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Bell MT" panose="02020503060305020303" pitchFamily="18" charset="77"/>
              </a:rPr>
              <a:t>A Survey of the Evolution of Language Model-Based Dialogue Systems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7B3B20-E4F4-36DA-472C-6B0C8DCFFF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575" y="1341798"/>
            <a:ext cx="10788849" cy="440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6074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BBDC3BF-C79C-9054-6F4B-455212E190C8}"/>
              </a:ext>
            </a:extLst>
          </p:cNvPr>
          <p:cNvSpPr txBox="1"/>
          <p:nvPr/>
        </p:nvSpPr>
        <p:spPr>
          <a:xfrm>
            <a:off x="484910" y="1273331"/>
            <a:ext cx="6816436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altLang="zh-CN" sz="2000" dirty="0">
                <a:latin typeface="Bell MT" panose="02020503060305020303" pitchFamily="18" charset="77"/>
              </a:rPr>
              <a:t>Early</a:t>
            </a:r>
            <a:r>
              <a:rPr lang="zh-CN" altLang="en-US" sz="2000" dirty="0">
                <a:latin typeface="Bell MT" panose="02020503060305020303" pitchFamily="18" charset="77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</a:rPr>
              <a:t>Works</a:t>
            </a:r>
          </a:p>
          <a:p>
            <a:pPr marL="742950" lvl="1" indent="-285750">
              <a:buFont typeface="Wingdings" pitchFamily="2" charset="2"/>
              <a:buChar char="§"/>
            </a:pPr>
            <a:endParaRPr lang="en-US" altLang="zh-CN" dirty="0">
              <a:latin typeface="Bell MT" panose="02020503060305020303" pitchFamily="18" charset="77"/>
            </a:endParaRPr>
          </a:p>
          <a:p>
            <a:pPr marL="742950" lvl="1" indent="-285750">
              <a:buFont typeface="Wingdings" pitchFamily="2" charset="2"/>
              <a:buChar char="§"/>
            </a:pPr>
            <a:r>
              <a:rPr lang="en-US" altLang="zh-CN" dirty="0">
                <a:latin typeface="Bell MT" panose="02020503060305020303" pitchFamily="18" charset="77"/>
              </a:rPr>
              <a:t>Eliza</a:t>
            </a:r>
            <a:r>
              <a:rPr lang="zh-CN" altLang="en-US" dirty="0">
                <a:latin typeface="Bell MT" panose="02020503060305020303" pitchFamily="18" charset="77"/>
              </a:rPr>
              <a:t> </a:t>
            </a:r>
            <a:r>
              <a:rPr lang="en-US" altLang="zh-CN" dirty="0">
                <a:latin typeface="Bell MT" panose="02020503060305020303" pitchFamily="18" charset="77"/>
              </a:rPr>
              <a:t>/</a:t>
            </a:r>
            <a:r>
              <a:rPr lang="zh-CN" altLang="en-US" dirty="0">
                <a:latin typeface="Bell MT" panose="02020503060305020303" pitchFamily="18" charset="77"/>
              </a:rPr>
              <a:t> </a:t>
            </a:r>
            <a:r>
              <a:rPr lang="en-US" altLang="zh-CN" dirty="0">
                <a:latin typeface="Bell MT" panose="02020503060305020303" pitchFamily="18" charset="77"/>
              </a:rPr>
              <a:t>GUS</a:t>
            </a:r>
            <a:r>
              <a:rPr lang="zh-CN" altLang="en-US" dirty="0">
                <a:latin typeface="Bell MT" panose="02020503060305020303" pitchFamily="18" charset="77"/>
              </a:rPr>
              <a:t> </a:t>
            </a:r>
            <a:r>
              <a:rPr lang="en-US" altLang="zh-CN" dirty="0">
                <a:latin typeface="Bell MT" panose="02020503060305020303" pitchFamily="18" charset="77"/>
              </a:rPr>
              <a:t>/</a:t>
            </a:r>
            <a:r>
              <a:rPr lang="zh-CN" altLang="en-US" dirty="0">
                <a:latin typeface="Bell MT" panose="02020503060305020303" pitchFamily="18" charset="77"/>
              </a:rPr>
              <a:t> </a:t>
            </a:r>
            <a:r>
              <a:rPr lang="en-US" altLang="zh-CN" dirty="0">
                <a:latin typeface="Bell MT" panose="02020503060305020303" pitchFamily="18" charset="77"/>
              </a:rPr>
              <a:t>Alice</a:t>
            </a:r>
            <a:r>
              <a:rPr lang="zh-CN" altLang="en-US" dirty="0">
                <a:latin typeface="Bell MT" panose="02020503060305020303" pitchFamily="18" charset="77"/>
              </a:rPr>
              <a:t> </a:t>
            </a:r>
            <a:r>
              <a:rPr lang="en-US" altLang="zh-CN" dirty="0">
                <a:latin typeface="Bell MT" panose="02020503060305020303" pitchFamily="18" charset="77"/>
              </a:rPr>
              <a:t>/</a:t>
            </a:r>
            <a:r>
              <a:rPr lang="zh-CN" altLang="en-US" dirty="0">
                <a:latin typeface="Bell MT" panose="02020503060305020303" pitchFamily="18" charset="77"/>
              </a:rPr>
              <a:t> </a:t>
            </a:r>
            <a:r>
              <a:rPr lang="en-US" altLang="zh-CN" dirty="0">
                <a:latin typeface="Bell MT" panose="02020503060305020303" pitchFamily="18" charset="77"/>
              </a:rPr>
              <a:t>……</a:t>
            </a:r>
          </a:p>
          <a:p>
            <a:pPr marL="742950" lvl="1" indent="-285750">
              <a:buFont typeface="Wingdings" pitchFamily="2" charset="2"/>
              <a:buChar char="§"/>
            </a:pPr>
            <a:endParaRPr lang="en-US" altLang="zh-CN" dirty="0">
              <a:latin typeface="Bell MT" panose="02020503060305020303" pitchFamily="18" charset="77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en-US" altLang="zh-CN" dirty="0">
                <a:latin typeface="Bell MT" panose="02020503060305020303" pitchFamily="18" charset="77"/>
              </a:rPr>
              <a:t>First</a:t>
            </a:r>
            <a:r>
              <a:rPr lang="zh-CN" altLang="en-US" dirty="0">
                <a:latin typeface="Bell MT" panose="02020503060305020303" pitchFamily="18" charset="77"/>
              </a:rPr>
              <a:t> </a:t>
            </a:r>
            <a:r>
              <a:rPr lang="en-US" altLang="zh-CN" dirty="0">
                <a:latin typeface="Bell MT" panose="02020503060305020303" pitchFamily="18" charset="77"/>
              </a:rPr>
              <a:t>Milestone:</a:t>
            </a:r>
            <a:r>
              <a:rPr lang="zh-CN" altLang="en-US" dirty="0">
                <a:latin typeface="Bell MT" panose="02020503060305020303" pitchFamily="18" charset="77"/>
              </a:rPr>
              <a:t> </a:t>
            </a:r>
            <a:r>
              <a:rPr lang="en-US" altLang="zh-CN" dirty="0">
                <a:latin typeface="Bell MT" panose="02020503060305020303" pitchFamily="18" charset="77"/>
              </a:rPr>
              <a:t>Seq2Seq</a:t>
            </a:r>
            <a:r>
              <a:rPr lang="zh-CN" altLang="en-US" dirty="0">
                <a:latin typeface="Bell MT" panose="02020503060305020303" pitchFamily="18" charset="77"/>
              </a:rPr>
              <a:t> </a:t>
            </a:r>
            <a:r>
              <a:rPr lang="en-US" altLang="zh-CN" dirty="0">
                <a:latin typeface="Bell MT" panose="02020503060305020303" pitchFamily="18" charset="77"/>
              </a:rPr>
              <a:t>network</a:t>
            </a:r>
          </a:p>
          <a:p>
            <a:pPr marL="285750" indent="-285750">
              <a:buFont typeface="Wingdings" pitchFamily="2" charset="2"/>
              <a:buChar char="§"/>
            </a:pPr>
            <a:endParaRPr lang="en-US" altLang="zh-CN" dirty="0">
              <a:latin typeface="Bell MT" panose="02020503060305020303" pitchFamily="18" charset="77"/>
            </a:endParaRPr>
          </a:p>
          <a:p>
            <a:pPr marL="742950" lvl="1" indent="-285750">
              <a:buFont typeface="Wingdings" pitchFamily="2" charset="2"/>
              <a:buChar char="§"/>
            </a:pPr>
            <a:r>
              <a:rPr lang="en-US" altLang="zh-CN" dirty="0">
                <a:latin typeface="Bell MT" panose="02020503060305020303" pitchFamily="18" charset="77"/>
              </a:rPr>
              <a:t>RNN:</a:t>
            </a:r>
            <a:r>
              <a:rPr lang="zh-CN" altLang="en-US" dirty="0">
                <a:latin typeface="Bell MT" panose="02020503060305020303" pitchFamily="18" charset="77"/>
              </a:rPr>
              <a:t> </a:t>
            </a:r>
            <a:r>
              <a:rPr lang="en-US" altLang="zh-CN" dirty="0">
                <a:latin typeface="Bell MT" panose="02020503060305020303" pitchFamily="18" charset="77"/>
              </a:rPr>
              <a:t>LSTM</a:t>
            </a:r>
            <a:r>
              <a:rPr lang="zh-CN" altLang="en-US" dirty="0">
                <a:latin typeface="Bell MT" panose="02020503060305020303" pitchFamily="18" charset="77"/>
              </a:rPr>
              <a:t> </a:t>
            </a:r>
            <a:r>
              <a:rPr lang="en-US" altLang="zh-CN" dirty="0">
                <a:latin typeface="Bell MT" panose="02020503060305020303" pitchFamily="18" charset="77"/>
              </a:rPr>
              <a:t>/</a:t>
            </a:r>
            <a:r>
              <a:rPr lang="zh-CN" altLang="en-US" dirty="0">
                <a:latin typeface="Bell MT" panose="02020503060305020303" pitchFamily="18" charset="77"/>
              </a:rPr>
              <a:t> </a:t>
            </a:r>
            <a:r>
              <a:rPr lang="en-US" altLang="zh-CN" dirty="0">
                <a:latin typeface="Bell MT" panose="02020503060305020303" pitchFamily="18" charset="77"/>
              </a:rPr>
              <a:t>GRU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US" altLang="zh-CN" b="1" dirty="0">
                <a:solidFill>
                  <a:schemeClr val="accent1"/>
                </a:solidFill>
                <a:latin typeface="Bell MT" panose="02020503060305020303" pitchFamily="18" charset="77"/>
              </a:rPr>
              <a:t>Open-domain</a:t>
            </a:r>
            <a:r>
              <a:rPr lang="zh-CN" altLang="en-US" b="1" dirty="0">
                <a:solidFill>
                  <a:schemeClr val="accent1"/>
                </a:solidFill>
                <a:latin typeface="Bell MT" panose="02020503060305020303" pitchFamily="18" charset="77"/>
              </a:rPr>
              <a:t> </a:t>
            </a:r>
            <a:r>
              <a:rPr lang="en-US" altLang="zh-CN" b="1" dirty="0">
                <a:solidFill>
                  <a:schemeClr val="accent1"/>
                </a:solidFill>
                <a:latin typeface="Bell MT" panose="02020503060305020303" pitchFamily="18" charset="77"/>
              </a:rPr>
              <a:t>DS</a:t>
            </a:r>
            <a:r>
              <a:rPr lang="zh-CN" altLang="en-US" b="1" dirty="0">
                <a:solidFill>
                  <a:schemeClr val="accent1"/>
                </a:solidFill>
                <a:latin typeface="Bell MT" panose="02020503060305020303" pitchFamily="18" charset="77"/>
              </a:rPr>
              <a:t> </a:t>
            </a:r>
            <a:r>
              <a:rPr lang="en-US" altLang="zh-CN" b="1" dirty="0">
                <a:solidFill>
                  <a:schemeClr val="accent1"/>
                </a:solidFill>
                <a:latin typeface="Bell MT" panose="02020503060305020303" pitchFamily="18" charset="77"/>
              </a:rPr>
              <a:t>attracts</a:t>
            </a:r>
            <a:r>
              <a:rPr lang="zh-CN" altLang="en-US" b="1" dirty="0">
                <a:solidFill>
                  <a:schemeClr val="accent1"/>
                </a:solidFill>
                <a:latin typeface="Bell MT" panose="02020503060305020303" pitchFamily="18" charset="77"/>
              </a:rPr>
              <a:t> </a:t>
            </a:r>
            <a:r>
              <a:rPr lang="en-US" altLang="zh-CN" b="1" dirty="0">
                <a:solidFill>
                  <a:schemeClr val="accent1"/>
                </a:solidFill>
                <a:latin typeface="Bell MT" panose="02020503060305020303" pitchFamily="18" charset="77"/>
              </a:rPr>
              <a:t>attention</a:t>
            </a:r>
          </a:p>
          <a:p>
            <a:pPr marL="742950" lvl="1" indent="-285750">
              <a:buFont typeface="Wingdings" pitchFamily="2" charset="2"/>
              <a:buChar char="§"/>
            </a:pPr>
            <a:endParaRPr lang="en-US" dirty="0">
              <a:latin typeface="Bell MT" panose="02020503060305020303" pitchFamily="18" charset="77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en-US" altLang="zh-CN" dirty="0">
                <a:latin typeface="Bell MT" panose="02020503060305020303" pitchFamily="18" charset="77"/>
              </a:rPr>
              <a:t>Second</a:t>
            </a:r>
            <a:r>
              <a:rPr lang="zh-CN" altLang="en-US" dirty="0">
                <a:latin typeface="Bell MT" panose="02020503060305020303" pitchFamily="18" charset="77"/>
              </a:rPr>
              <a:t> </a:t>
            </a:r>
            <a:r>
              <a:rPr lang="en-US" altLang="zh-CN" dirty="0">
                <a:latin typeface="Bell MT" panose="02020503060305020303" pitchFamily="18" charset="77"/>
              </a:rPr>
              <a:t>Milestone:</a:t>
            </a:r>
            <a:r>
              <a:rPr lang="zh-CN" altLang="en-US" dirty="0">
                <a:latin typeface="Bell MT" panose="02020503060305020303" pitchFamily="18" charset="77"/>
              </a:rPr>
              <a:t> </a:t>
            </a:r>
            <a:r>
              <a:rPr lang="en-US" altLang="zh-CN" dirty="0">
                <a:latin typeface="Bell MT" panose="02020503060305020303" pitchFamily="18" charset="77"/>
              </a:rPr>
              <a:t>Transformer</a:t>
            </a:r>
          </a:p>
          <a:p>
            <a:pPr marL="285750" indent="-285750">
              <a:buFont typeface="Wingdings" pitchFamily="2" charset="2"/>
              <a:buChar char="§"/>
            </a:pPr>
            <a:endParaRPr lang="en-US" dirty="0">
              <a:latin typeface="Bell MT" panose="02020503060305020303" pitchFamily="18" charset="77"/>
            </a:endParaRPr>
          </a:p>
          <a:p>
            <a:pPr marL="742950" lvl="1" indent="-285750">
              <a:buFont typeface="Wingdings" pitchFamily="2" charset="2"/>
              <a:buChar char="§"/>
            </a:pPr>
            <a:r>
              <a:rPr lang="en-US" altLang="zh-CN" dirty="0">
                <a:latin typeface="Bell MT" panose="02020503060305020303" pitchFamily="18" charset="77"/>
              </a:rPr>
              <a:t>Encoder:</a:t>
            </a:r>
            <a:r>
              <a:rPr lang="zh-CN" altLang="en-US" dirty="0">
                <a:latin typeface="Bell MT" panose="02020503060305020303" pitchFamily="18" charset="77"/>
              </a:rPr>
              <a:t> </a:t>
            </a:r>
            <a:r>
              <a:rPr lang="en-US" altLang="zh-CN" dirty="0">
                <a:latin typeface="Bell MT" panose="02020503060305020303" pitchFamily="18" charset="77"/>
              </a:rPr>
              <a:t>Bert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US" altLang="zh-CN" dirty="0">
                <a:latin typeface="Bell MT" panose="02020503060305020303" pitchFamily="18" charset="77"/>
              </a:rPr>
              <a:t>Decoder:</a:t>
            </a:r>
            <a:r>
              <a:rPr lang="zh-CN" altLang="en-US" dirty="0">
                <a:latin typeface="Bell MT" panose="02020503060305020303" pitchFamily="18" charset="77"/>
              </a:rPr>
              <a:t> </a:t>
            </a:r>
            <a:r>
              <a:rPr lang="en-US" altLang="zh-CN" dirty="0">
                <a:latin typeface="Bell MT" panose="02020503060305020303" pitchFamily="18" charset="77"/>
              </a:rPr>
              <a:t>GPT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US" altLang="zh-CN" dirty="0">
                <a:latin typeface="Bell MT" panose="02020503060305020303" pitchFamily="18" charset="77"/>
              </a:rPr>
              <a:t>Others:</a:t>
            </a:r>
            <a:r>
              <a:rPr lang="zh-CN" altLang="en-US" dirty="0">
                <a:latin typeface="Bell MT" panose="02020503060305020303" pitchFamily="18" charset="77"/>
              </a:rPr>
              <a:t> </a:t>
            </a:r>
            <a:r>
              <a:rPr lang="en-US" altLang="zh-CN" dirty="0" err="1">
                <a:latin typeface="Bell MT" panose="02020503060305020303" pitchFamily="18" charset="77"/>
              </a:rPr>
              <a:t>UniLM</a:t>
            </a:r>
            <a:r>
              <a:rPr lang="en-US" altLang="zh-CN" dirty="0">
                <a:latin typeface="Bell MT" panose="02020503060305020303" pitchFamily="18" charset="77"/>
              </a:rPr>
              <a:t>,</a:t>
            </a:r>
            <a:r>
              <a:rPr lang="zh-CN" altLang="en-US" dirty="0">
                <a:latin typeface="Bell MT" panose="02020503060305020303" pitchFamily="18" charset="77"/>
              </a:rPr>
              <a:t> </a:t>
            </a:r>
            <a:r>
              <a:rPr lang="en-US" altLang="zh-CN" dirty="0">
                <a:latin typeface="Bell MT" panose="02020503060305020303" pitchFamily="18" charset="77"/>
              </a:rPr>
              <a:t>…..</a:t>
            </a:r>
            <a:endParaRPr lang="en-US" dirty="0">
              <a:latin typeface="Bell MT" panose="02020503060305020303" pitchFamily="18" charset="77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E627762-ACB4-B554-CDB0-7EB458E0E9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7891" y="2367676"/>
            <a:ext cx="5410200" cy="282767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136ECFE-E884-CB8D-C920-CC4229A2CBA2}"/>
              </a:ext>
            </a:extLst>
          </p:cNvPr>
          <p:cNvSpPr txBox="1"/>
          <p:nvPr/>
        </p:nvSpPr>
        <p:spPr>
          <a:xfrm>
            <a:off x="3796145" y="1794559"/>
            <a:ext cx="70971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altLang="zh-CN" dirty="0">
                <a:solidFill>
                  <a:schemeClr val="accent1"/>
                </a:solidFill>
                <a:latin typeface="+mn-ea"/>
              </a:rPr>
              <a:t>rule-based</a:t>
            </a:r>
            <a:r>
              <a:rPr lang="zh-CN" altLang="en-US" dirty="0">
                <a:solidFill>
                  <a:schemeClr val="accent1"/>
                </a:solidFill>
                <a:latin typeface="+mn-ea"/>
              </a:rPr>
              <a:t> </a:t>
            </a:r>
            <a:r>
              <a:rPr lang="en-US" altLang="zh-CN" dirty="0">
                <a:solidFill>
                  <a:schemeClr val="accent1"/>
                </a:solidFill>
                <a:latin typeface="+mn-ea"/>
              </a:rPr>
              <a:t>/</a:t>
            </a:r>
            <a:r>
              <a:rPr lang="zh-CN" altLang="en-US" dirty="0">
                <a:solidFill>
                  <a:schemeClr val="accent1"/>
                </a:solidFill>
                <a:latin typeface="+mn-ea"/>
              </a:rPr>
              <a:t> </a:t>
            </a:r>
            <a:r>
              <a:rPr lang="en-US" altLang="zh-CN" dirty="0">
                <a:solidFill>
                  <a:schemeClr val="accent1"/>
                </a:solidFill>
                <a:latin typeface="+mn-ea"/>
              </a:rPr>
              <a:t>machine</a:t>
            </a:r>
            <a:r>
              <a:rPr lang="zh-CN" altLang="en-US" dirty="0">
                <a:solidFill>
                  <a:schemeClr val="accent1"/>
                </a:solidFill>
                <a:latin typeface="+mn-ea"/>
              </a:rPr>
              <a:t> </a:t>
            </a:r>
            <a:r>
              <a:rPr lang="en-US" altLang="zh-CN" dirty="0">
                <a:solidFill>
                  <a:schemeClr val="accent1"/>
                </a:solidFill>
                <a:latin typeface="+mn-ea"/>
              </a:rPr>
              <a:t>learning</a:t>
            </a:r>
            <a:r>
              <a:rPr lang="zh-CN" altLang="en-US" dirty="0">
                <a:solidFill>
                  <a:schemeClr val="accent1"/>
                </a:solidFill>
                <a:latin typeface="+mn-ea"/>
              </a:rPr>
              <a:t> </a:t>
            </a:r>
            <a:r>
              <a:rPr lang="en-US" altLang="zh-CN" dirty="0">
                <a:solidFill>
                  <a:schemeClr val="accent1"/>
                </a:solidFill>
                <a:latin typeface="+mn-ea"/>
              </a:rPr>
              <a:t>/</a:t>
            </a:r>
            <a:r>
              <a:rPr lang="zh-CN" altLang="en-US" dirty="0">
                <a:solidFill>
                  <a:schemeClr val="accent1"/>
                </a:solidFill>
                <a:latin typeface="+mn-ea"/>
              </a:rPr>
              <a:t> </a:t>
            </a:r>
            <a:r>
              <a:rPr lang="en-US" altLang="zh-CN" dirty="0">
                <a:solidFill>
                  <a:schemeClr val="accent1"/>
                </a:solidFill>
                <a:latin typeface="+mn-ea"/>
              </a:rPr>
              <a:t>simple</a:t>
            </a:r>
            <a:r>
              <a:rPr lang="zh-CN" altLang="en-US" dirty="0">
                <a:solidFill>
                  <a:schemeClr val="accent1"/>
                </a:solidFill>
                <a:latin typeface="+mn-ea"/>
              </a:rPr>
              <a:t> </a:t>
            </a:r>
            <a:r>
              <a:rPr lang="en-US" altLang="zh-CN" dirty="0">
                <a:solidFill>
                  <a:schemeClr val="accent1"/>
                </a:solidFill>
                <a:latin typeface="+mn-ea"/>
              </a:rPr>
              <a:t>task</a:t>
            </a:r>
            <a:r>
              <a:rPr lang="zh-CN" altLang="en-US" dirty="0">
                <a:solidFill>
                  <a:schemeClr val="accent1"/>
                </a:solidFill>
                <a:latin typeface="+mn-ea"/>
              </a:rPr>
              <a:t>，</a:t>
            </a:r>
            <a:r>
              <a:rPr lang="en-US" altLang="zh-CN" b="1" dirty="0">
                <a:solidFill>
                  <a:schemeClr val="accent1"/>
                </a:solidFill>
                <a:latin typeface="+mn-ea"/>
              </a:rPr>
              <a:t>task-oriented</a:t>
            </a:r>
            <a:r>
              <a:rPr lang="zh-CN" altLang="en-US" b="1" dirty="0">
                <a:solidFill>
                  <a:schemeClr val="accent1"/>
                </a:solidFill>
                <a:latin typeface="+mn-ea"/>
              </a:rPr>
              <a:t> </a:t>
            </a:r>
            <a:endParaRPr lang="en-US" altLang="zh-CN" b="1" dirty="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825B72A-1573-C499-A093-3CAB7C882C18}"/>
              </a:ext>
            </a:extLst>
          </p:cNvPr>
          <p:cNvSpPr txBox="1"/>
          <p:nvPr/>
        </p:nvSpPr>
        <p:spPr>
          <a:xfrm>
            <a:off x="1227916" y="5488486"/>
            <a:ext cx="795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accent1"/>
                </a:solidFill>
                <a:latin typeface="Bell MT" panose="02020503060305020303" pitchFamily="18" charset="77"/>
              </a:rPr>
              <a:t>Task</a:t>
            </a:r>
            <a:endParaRPr lang="en-US" b="1" dirty="0">
              <a:solidFill>
                <a:schemeClr val="accent1"/>
              </a:solidFill>
              <a:latin typeface="Bell MT" panose="02020503060305020303" pitchFamily="18" charset="7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609441D-B7AA-7FA2-A610-CBF3005968ED}"/>
              </a:ext>
            </a:extLst>
          </p:cNvPr>
          <p:cNvSpPr txBox="1"/>
          <p:nvPr/>
        </p:nvSpPr>
        <p:spPr>
          <a:xfrm>
            <a:off x="2563038" y="5497968"/>
            <a:ext cx="18323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Bell MT" panose="02020503060305020303" pitchFamily="18" charset="77"/>
              </a:rPr>
              <a:t>Single-domain</a:t>
            </a:r>
            <a:endParaRPr lang="en-US" dirty="0">
              <a:latin typeface="Bell MT" panose="02020503060305020303" pitchFamily="18" charset="77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F14624E-9F9B-5AC6-A81F-C61B3A32CD84}"/>
              </a:ext>
            </a:extLst>
          </p:cNvPr>
          <p:cNvCxnSpPr>
            <a:cxnSpLocks/>
          </p:cNvCxnSpPr>
          <p:nvPr/>
        </p:nvCxnSpPr>
        <p:spPr>
          <a:xfrm>
            <a:off x="4081897" y="5682634"/>
            <a:ext cx="356755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27A2FBA5-52F2-C809-766F-8871B587DE98}"/>
              </a:ext>
            </a:extLst>
          </p:cNvPr>
          <p:cNvSpPr txBox="1"/>
          <p:nvPr/>
        </p:nvSpPr>
        <p:spPr>
          <a:xfrm>
            <a:off x="4452559" y="5493227"/>
            <a:ext cx="20608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Bell MT" panose="02020503060305020303" pitchFamily="18" charset="77"/>
              </a:rPr>
              <a:t>Multiple-domain</a:t>
            </a:r>
            <a:endParaRPr lang="en-US" dirty="0">
              <a:latin typeface="Bell MT" panose="02020503060305020303" pitchFamily="18" charset="7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132DC11-7017-07F8-ECC7-6BFD5D3B9926}"/>
              </a:ext>
            </a:extLst>
          </p:cNvPr>
          <p:cNvSpPr txBox="1"/>
          <p:nvPr/>
        </p:nvSpPr>
        <p:spPr>
          <a:xfrm>
            <a:off x="6677891" y="5493227"/>
            <a:ext cx="16469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Bell MT" panose="02020503060305020303" pitchFamily="18" charset="77"/>
              </a:rPr>
              <a:t>Cross-domain</a:t>
            </a:r>
            <a:endParaRPr lang="en-US" dirty="0">
              <a:latin typeface="Bell MT" panose="02020503060305020303" pitchFamily="18" charset="77"/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B8831392-4A19-AD41-6784-DB1408666454}"/>
              </a:ext>
            </a:extLst>
          </p:cNvPr>
          <p:cNvCxnSpPr>
            <a:cxnSpLocks/>
          </p:cNvCxnSpPr>
          <p:nvPr/>
        </p:nvCxnSpPr>
        <p:spPr>
          <a:xfrm>
            <a:off x="6263988" y="5682634"/>
            <a:ext cx="356755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FDF3348A-1155-B01D-33FF-53C26EDE5F14}"/>
              </a:ext>
            </a:extLst>
          </p:cNvPr>
          <p:cNvSpPr txBox="1"/>
          <p:nvPr/>
        </p:nvSpPr>
        <p:spPr>
          <a:xfrm>
            <a:off x="860713" y="5954984"/>
            <a:ext cx="1646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accent1"/>
                </a:solidFill>
                <a:latin typeface="Bell MT" panose="02020503060305020303" pitchFamily="18" charset="77"/>
              </a:rPr>
              <a:t>Architecture</a:t>
            </a:r>
            <a:endParaRPr lang="en-US" b="1" dirty="0">
              <a:solidFill>
                <a:schemeClr val="accent1"/>
              </a:solidFill>
              <a:latin typeface="Bell MT" panose="02020503060305020303" pitchFamily="18" charset="77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54CB2D4-A9CB-54A4-3021-0B60C49DF488}"/>
              </a:ext>
            </a:extLst>
          </p:cNvPr>
          <p:cNvSpPr txBox="1"/>
          <p:nvPr/>
        </p:nvSpPr>
        <p:spPr>
          <a:xfrm>
            <a:off x="2738006" y="5954984"/>
            <a:ext cx="18323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Bell MT" panose="02020503060305020303" pitchFamily="18" charset="77"/>
              </a:rPr>
              <a:t>Rule-based</a:t>
            </a:r>
            <a:endParaRPr lang="en-US" dirty="0">
              <a:latin typeface="Bell MT" panose="02020503060305020303" pitchFamily="18" charset="77"/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C2C0B23F-1024-F386-29E6-D5F738A9C0A8}"/>
              </a:ext>
            </a:extLst>
          </p:cNvPr>
          <p:cNvCxnSpPr>
            <a:cxnSpLocks/>
          </p:cNvCxnSpPr>
          <p:nvPr/>
        </p:nvCxnSpPr>
        <p:spPr>
          <a:xfrm>
            <a:off x="4081897" y="6144391"/>
            <a:ext cx="356755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06B8E4D5-EF19-10EB-FE2D-C73DBA7A0086}"/>
              </a:ext>
            </a:extLst>
          </p:cNvPr>
          <p:cNvSpPr txBox="1"/>
          <p:nvPr/>
        </p:nvSpPr>
        <p:spPr>
          <a:xfrm>
            <a:off x="4452559" y="5954984"/>
            <a:ext cx="20608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Bell MT" panose="02020503060305020303" pitchFamily="18" charset="77"/>
              </a:rPr>
              <a:t>RNN</a:t>
            </a:r>
            <a:endParaRPr lang="en-US" dirty="0">
              <a:latin typeface="Bell MT" panose="02020503060305020303" pitchFamily="18" charset="77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8501EDF-211E-BB0E-2D5D-78377D69E0DB}"/>
              </a:ext>
            </a:extLst>
          </p:cNvPr>
          <p:cNvSpPr txBox="1"/>
          <p:nvPr/>
        </p:nvSpPr>
        <p:spPr>
          <a:xfrm>
            <a:off x="5505343" y="5954984"/>
            <a:ext cx="16469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Bell MT" panose="02020503060305020303" pitchFamily="18" charset="77"/>
              </a:rPr>
              <a:t>Transformer</a:t>
            </a:r>
            <a:endParaRPr lang="en-US" dirty="0">
              <a:latin typeface="Bell MT" panose="02020503060305020303" pitchFamily="18" charset="77"/>
            </a:endParaRP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9CBB4D2B-8F2A-4B9E-8457-00A038680569}"/>
              </a:ext>
            </a:extLst>
          </p:cNvPr>
          <p:cNvCxnSpPr>
            <a:cxnSpLocks/>
          </p:cNvCxnSpPr>
          <p:nvPr/>
        </p:nvCxnSpPr>
        <p:spPr>
          <a:xfrm>
            <a:off x="5148588" y="6144391"/>
            <a:ext cx="356755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ight Brace 30">
            <a:extLst>
              <a:ext uri="{FF2B5EF4-FFF2-40B4-BE49-F238E27FC236}">
                <a16:creationId xmlns:a16="http://schemas.microsoft.com/office/drawing/2014/main" id="{68362E93-D34C-4227-0B0A-9471F0D3EEF8}"/>
              </a:ext>
            </a:extLst>
          </p:cNvPr>
          <p:cNvSpPr/>
          <p:nvPr/>
        </p:nvSpPr>
        <p:spPr>
          <a:xfrm>
            <a:off x="8539488" y="5682634"/>
            <a:ext cx="304799" cy="552333"/>
          </a:xfrm>
          <a:prstGeom prst="righ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7CB0D2E-485B-0985-C334-3184EA75381A}"/>
              </a:ext>
            </a:extLst>
          </p:cNvPr>
          <p:cNvSpPr txBox="1"/>
          <p:nvPr/>
        </p:nvSpPr>
        <p:spPr>
          <a:xfrm>
            <a:off x="9178369" y="5497968"/>
            <a:ext cx="22315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rgbClr val="C00000"/>
                </a:solidFill>
                <a:latin typeface="Bell MT" panose="02020503060305020303" pitchFamily="18" charset="77"/>
              </a:rPr>
              <a:t>Pre-trained</a:t>
            </a:r>
            <a:r>
              <a:rPr lang="zh-CN" altLang="en-US" b="1" dirty="0">
                <a:solidFill>
                  <a:srgbClr val="C00000"/>
                </a:solidFill>
                <a:latin typeface="Bell MT" panose="02020503060305020303" pitchFamily="18" charset="77"/>
              </a:rPr>
              <a:t> </a:t>
            </a:r>
            <a:r>
              <a:rPr lang="en-US" altLang="zh-CN" b="1" dirty="0">
                <a:solidFill>
                  <a:srgbClr val="C00000"/>
                </a:solidFill>
                <a:latin typeface="Bell MT" panose="02020503060305020303" pitchFamily="18" charset="77"/>
              </a:rPr>
              <a:t>Language</a:t>
            </a:r>
            <a:r>
              <a:rPr lang="zh-CN" altLang="en-US" b="1" dirty="0">
                <a:solidFill>
                  <a:srgbClr val="C00000"/>
                </a:solidFill>
                <a:latin typeface="Bell MT" panose="02020503060305020303" pitchFamily="18" charset="77"/>
              </a:rPr>
              <a:t> </a:t>
            </a:r>
            <a:r>
              <a:rPr lang="en-US" altLang="zh-CN" b="1" dirty="0">
                <a:solidFill>
                  <a:srgbClr val="C00000"/>
                </a:solidFill>
                <a:latin typeface="Bell MT" panose="02020503060305020303" pitchFamily="18" charset="77"/>
              </a:rPr>
              <a:t>Models</a:t>
            </a:r>
          </a:p>
          <a:p>
            <a:pPr algn="ctr"/>
            <a:r>
              <a:rPr lang="en-US" altLang="zh-CN" b="1" dirty="0">
                <a:solidFill>
                  <a:srgbClr val="C00000"/>
                </a:solidFill>
                <a:latin typeface="Bell MT" panose="02020503060305020303" pitchFamily="18" charset="77"/>
              </a:rPr>
              <a:t>(PLM</a:t>
            </a:r>
            <a:r>
              <a:rPr lang="zh-CN" altLang="en-US" b="1" dirty="0">
                <a:solidFill>
                  <a:srgbClr val="C00000"/>
                </a:solidFill>
                <a:latin typeface="Bell MT" panose="02020503060305020303" pitchFamily="18" charset="77"/>
              </a:rPr>
              <a:t>）</a:t>
            </a:r>
            <a:endParaRPr lang="en-US" b="1" dirty="0">
              <a:solidFill>
                <a:srgbClr val="C00000"/>
              </a:solidFill>
              <a:latin typeface="Bell MT" panose="02020503060305020303" pitchFamily="18" charset="7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E44492D-9A9D-DFE7-38D3-E705C0BFEAA3}"/>
              </a:ext>
            </a:extLst>
          </p:cNvPr>
          <p:cNvSpPr txBox="1"/>
          <p:nvPr/>
        </p:nvSpPr>
        <p:spPr>
          <a:xfrm>
            <a:off x="93701" y="72304"/>
            <a:ext cx="87505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en-US" altLang="zh-CN" sz="2800" b="1" dirty="0">
                <a:latin typeface="Bell MT" panose="02020503060305020303" pitchFamily="18" charset="77"/>
              </a:rPr>
              <a:t>The</a:t>
            </a:r>
            <a:r>
              <a:rPr lang="zh-CN" altLang="en-US" sz="2800" b="1" dirty="0">
                <a:latin typeface="Bell MT" panose="02020503060305020303" pitchFamily="18" charset="77"/>
              </a:rPr>
              <a:t> </a:t>
            </a:r>
            <a:r>
              <a:rPr lang="en-US" altLang="zh-CN" sz="2800" b="1" dirty="0">
                <a:latin typeface="Bell MT" panose="02020503060305020303" pitchFamily="18" charset="77"/>
              </a:rPr>
              <a:t>Independent</a:t>
            </a:r>
            <a:r>
              <a:rPr lang="zh-CN" altLang="en-US" sz="2800" b="1" dirty="0">
                <a:latin typeface="Bell MT" panose="02020503060305020303" pitchFamily="18" charset="77"/>
              </a:rPr>
              <a:t> </a:t>
            </a:r>
            <a:r>
              <a:rPr lang="en-US" altLang="zh-CN" sz="2800" b="1" dirty="0">
                <a:latin typeface="Bell MT" panose="02020503060305020303" pitchFamily="18" charset="77"/>
              </a:rPr>
              <a:t>Development</a:t>
            </a:r>
            <a:r>
              <a:rPr lang="zh-CN" altLang="en-US" sz="2800" b="1" dirty="0">
                <a:latin typeface="Bell MT" panose="02020503060305020303" pitchFamily="18" charset="77"/>
              </a:rPr>
              <a:t> </a:t>
            </a:r>
            <a:r>
              <a:rPr lang="en-US" altLang="zh-CN" sz="2800" b="1" dirty="0">
                <a:latin typeface="Bell MT" panose="02020503060305020303" pitchFamily="18" charset="77"/>
              </a:rPr>
              <a:t>of</a:t>
            </a:r>
            <a:r>
              <a:rPr lang="zh-CN" altLang="en-US" sz="2800" b="1" dirty="0">
                <a:latin typeface="Bell MT" panose="02020503060305020303" pitchFamily="18" charset="77"/>
              </a:rPr>
              <a:t> </a:t>
            </a:r>
            <a:r>
              <a:rPr lang="en-US" altLang="zh-CN" sz="2800" b="1" dirty="0">
                <a:latin typeface="Bell MT" panose="02020503060305020303" pitchFamily="18" charset="77"/>
              </a:rPr>
              <a:t>Dialogue</a:t>
            </a:r>
            <a:r>
              <a:rPr lang="zh-CN" altLang="en-US" sz="2800" b="1" dirty="0">
                <a:latin typeface="Bell MT" panose="02020503060305020303" pitchFamily="18" charset="77"/>
              </a:rPr>
              <a:t> </a:t>
            </a:r>
            <a:r>
              <a:rPr lang="en-US" altLang="zh-CN" sz="2800" b="1" dirty="0">
                <a:latin typeface="Bell MT" panose="02020503060305020303" pitchFamily="18" charset="77"/>
              </a:rPr>
              <a:t>System</a:t>
            </a:r>
            <a:r>
              <a:rPr lang="zh-CN" altLang="en-US" sz="2800" b="1" dirty="0">
                <a:latin typeface="Bell MT" panose="02020503060305020303" pitchFamily="18" charset="77"/>
              </a:rPr>
              <a:t> </a:t>
            </a:r>
            <a:endParaRPr lang="en-US" sz="2800" b="1" dirty="0">
              <a:latin typeface="Bell MT" panose="02020503060305020303" pitchFamily="18" charset="77"/>
            </a:endParaRPr>
          </a:p>
        </p:txBody>
      </p:sp>
      <p:pic>
        <p:nvPicPr>
          <p:cNvPr id="13" name="Picture 12" descr="A purple and yellow shield with a white banner&#10;&#10;Description automatically generated">
            <a:extLst>
              <a:ext uri="{FF2B5EF4-FFF2-40B4-BE49-F238E27FC236}">
                <a16:creationId xmlns:a16="http://schemas.microsoft.com/office/drawing/2014/main" id="{1D2E0C16-C292-7C74-BA92-4B90FF0A98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89321" y="63396"/>
            <a:ext cx="762581" cy="601168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149A4BED-DF61-34B5-A0A0-F072DF367D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7707" y="49372"/>
            <a:ext cx="762582" cy="615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A6C9746-3CB3-7DB6-BE8C-278C4A759F13}"/>
              </a:ext>
            </a:extLst>
          </p:cNvPr>
          <p:cNvCxnSpPr>
            <a:cxnSpLocks/>
          </p:cNvCxnSpPr>
          <p:nvPr/>
        </p:nvCxnSpPr>
        <p:spPr>
          <a:xfrm>
            <a:off x="0" y="705678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25078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53505C0-3CC2-00CC-6B07-0C790AEC9AEA}"/>
              </a:ext>
            </a:extLst>
          </p:cNvPr>
          <p:cNvSpPr txBox="1"/>
          <p:nvPr/>
        </p:nvSpPr>
        <p:spPr>
          <a:xfrm>
            <a:off x="0" y="18844"/>
            <a:ext cx="84376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en-US" altLang="zh-CN" sz="3200" b="1" dirty="0">
                <a:latin typeface="Bell MT" panose="02020503060305020303" pitchFamily="18" charset="77"/>
              </a:rPr>
              <a:t>Fusion</a:t>
            </a:r>
            <a:r>
              <a:rPr lang="zh-CN" altLang="en-US" sz="3200" b="1" dirty="0">
                <a:latin typeface="Bell MT" panose="02020503060305020303" pitchFamily="18" charset="77"/>
              </a:rPr>
              <a:t> </a:t>
            </a:r>
            <a:r>
              <a:rPr lang="en-US" altLang="zh-CN" sz="3200" b="1" dirty="0">
                <a:latin typeface="Bell MT" panose="02020503060305020303" pitchFamily="18" charset="77"/>
              </a:rPr>
              <a:t>between</a:t>
            </a:r>
            <a:r>
              <a:rPr lang="zh-CN" altLang="en-US" sz="3200" b="1" dirty="0">
                <a:latin typeface="Bell MT" panose="02020503060305020303" pitchFamily="18" charset="77"/>
              </a:rPr>
              <a:t> </a:t>
            </a:r>
            <a:r>
              <a:rPr lang="en-US" altLang="zh-CN" sz="3200" b="1" dirty="0">
                <a:latin typeface="Bell MT" panose="02020503060305020303" pitchFamily="18" charset="77"/>
              </a:rPr>
              <a:t>LLM</a:t>
            </a:r>
            <a:r>
              <a:rPr lang="zh-CN" altLang="en-US" sz="3200" b="1" dirty="0">
                <a:latin typeface="Bell MT" panose="02020503060305020303" pitchFamily="18" charset="77"/>
              </a:rPr>
              <a:t> </a:t>
            </a:r>
            <a:r>
              <a:rPr lang="en-US" altLang="zh-CN" sz="3200" b="1" dirty="0">
                <a:latin typeface="Bell MT" panose="02020503060305020303" pitchFamily="18" charset="77"/>
              </a:rPr>
              <a:t>and</a:t>
            </a:r>
            <a:r>
              <a:rPr lang="zh-CN" altLang="en-US" sz="3200" b="1" dirty="0">
                <a:latin typeface="Bell MT" panose="02020503060305020303" pitchFamily="18" charset="77"/>
              </a:rPr>
              <a:t> </a:t>
            </a:r>
            <a:r>
              <a:rPr lang="en-US" altLang="zh-CN" sz="3200" b="1" dirty="0">
                <a:latin typeface="Bell MT" panose="02020503060305020303" pitchFamily="18" charset="77"/>
              </a:rPr>
              <a:t>Dialogue</a:t>
            </a:r>
            <a:r>
              <a:rPr lang="zh-CN" altLang="en-US" sz="3200" b="1" dirty="0">
                <a:latin typeface="Bell MT" panose="02020503060305020303" pitchFamily="18" charset="77"/>
              </a:rPr>
              <a:t> </a:t>
            </a:r>
            <a:r>
              <a:rPr lang="en-US" altLang="zh-CN" sz="3200" b="1" dirty="0">
                <a:latin typeface="Bell MT" panose="02020503060305020303" pitchFamily="18" charset="77"/>
              </a:rPr>
              <a:t>Model</a:t>
            </a:r>
            <a:endParaRPr lang="en-US" sz="3200" b="1" dirty="0">
              <a:latin typeface="Bell MT" panose="02020503060305020303" pitchFamily="18" charset="77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B7C4801-8355-DEE4-BD1F-CAC08AC5D1D0}"/>
              </a:ext>
            </a:extLst>
          </p:cNvPr>
          <p:cNvCxnSpPr>
            <a:cxnSpLocks/>
          </p:cNvCxnSpPr>
          <p:nvPr/>
        </p:nvCxnSpPr>
        <p:spPr>
          <a:xfrm>
            <a:off x="0" y="701616"/>
            <a:ext cx="12192000" cy="0"/>
          </a:xfrm>
          <a:prstGeom prst="line">
            <a:avLst/>
          </a:prstGeom>
          <a:ln w="254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EE374120-BC1D-66B5-FE6F-59EB44C5DF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5209" y="1916545"/>
            <a:ext cx="4076791" cy="352827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29F2F7E-F11C-40DF-47AF-1993609449F2}"/>
              </a:ext>
            </a:extLst>
          </p:cNvPr>
          <p:cNvSpPr txBox="1"/>
          <p:nvPr/>
        </p:nvSpPr>
        <p:spPr>
          <a:xfrm>
            <a:off x="375896" y="2644170"/>
            <a:ext cx="79536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C00000"/>
                </a:solidFill>
                <a:latin typeface="Bell MT" panose="02020503060305020303" pitchFamily="18" charset="77"/>
              </a:rPr>
              <a:t>Fusion</a:t>
            </a:r>
            <a:r>
              <a:rPr lang="zh-CN" altLang="en-US" sz="2400" b="1" dirty="0">
                <a:solidFill>
                  <a:srgbClr val="C00000"/>
                </a:solidFill>
                <a:latin typeface="Bell MT" panose="02020503060305020303" pitchFamily="18" charset="77"/>
              </a:rPr>
              <a:t> </a:t>
            </a:r>
            <a:r>
              <a:rPr lang="en-US" altLang="zh-CN" sz="2400" b="1" dirty="0">
                <a:solidFill>
                  <a:srgbClr val="C00000"/>
                </a:solidFill>
                <a:latin typeface="Bell MT" panose="02020503060305020303" pitchFamily="18" charset="77"/>
              </a:rPr>
              <a:t>1:</a:t>
            </a:r>
            <a:r>
              <a:rPr lang="zh-CN" altLang="en-US" sz="2400" b="1" dirty="0">
                <a:solidFill>
                  <a:srgbClr val="C00000"/>
                </a:solidFill>
                <a:latin typeface="Bell MT" panose="02020503060305020303" pitchFamily="18" charset="77"/>
              </a:rPr>
              <a:t> </a:t>
            </a:r>
            <a:r>
              <a:rPr lang="en-US" altLang="zh-CN" sz="2400" b="1" dirty="0">
                <a:latin typeface="Bell MT" panose="02020503060305020303" pitchFamily="18" charset="77"/>
              </a:rPr>
              <a:t>Task-oriented</a:t>
            </a:r>
            <a:r>
              <a:rPr lang="zh-CN" altLang="en-US" sz="2400" b="1" dirty="0">
                <a:latin typeface="Bell MT" panose="02020503060305020303" pitchFamily="18" charset="77"/>
              </a:rPr>
              <a:t> </a:t>
            </a:r>
            <a:r>
              <a:rPr lang="en-US" altLang="zh-CN" sz="2400" b="1" dirty="0">
                <a:latin typeface="Bell MT" panose="02020503060305020303" pitchFamily="18" charset="77"/>
              </a:rPr>
              <a:t>DS</a:t>
            </a:r>
            <a:r>
              <a:rPr lang="zh-CN" altLang="en-US" sz="2400" b="1" dirty="0">
                <a:latin typeface="Bell MT" panose="02020503060305020303" pitchFamily="18" charset="77"/>
              </a:rPr>
              <a:t> </a:t>
            </a:r>
            <a:r>
              <a:rPr lang="en-US" altLang="zh-CN" sz="2400" b="1" dirty="0">
                <a:latin typeface="Bell MT" panose="02020503060305020303" pitchFamily="18" charset="77"/>
              </a:rPr>
              <a:t>and</a:t>
            </a:r>
            <a:r>
              <a:rPr lang="zh-CN" altLang="en-US" sz="2400" b="1" dirty="0">
                <a:latin typeface="Bell MT" panose="02020503060305020303" pitchFamily="18" charset="77"/>
              </a:rPr>
              <a:t> </a:t>
            </a:r>
            <a:r>
              <a:rPr lang="en-US" altLang="zh-CN" sz="2400" b="1" dirty="0">
                <a:latin typeface="Bell MT" panose="02020503060305020303" pitchFamily="18" charset="77"/>
              </a:rPr>
              <a:t>Open-domain</a:t>
            </a:r>
            <a:r>
              <a:rPr lang="zh-CN" altLang="en-US" sz="2400" b="1" dirty="0">
                <a:latin typeface="Bell MT" panose="02020503060305020303" pitchFamily="18" charset="77"/>
              </a:rPr>
              <a:t> </a:t>
            </a:r>
            <a:r>
              <a:rPr lang="en-US" altLang="zh-CN" sz="2400" b="1" dirty="0">
                <a:latin typeface="Bell MT" panose="02020503060305020303" pitchFamily="18" charset="77"/>
              </a:rPr>
              <a:t>DS</a:t>
            </a:r>
            <a:r>
              <a:rPr lang="zh-CN" altLang="en-US" sz="2400" b="1" dirty="0">
                <a:latin typeface="Bell MT" panose="02020503060305020303" pitchFamily="18" charset="77"/>
              </a:rPr>
              <a:t> </a:t>
            </a:r>
            <a:r>
              <a:rPr lang="en-US" altLang="zh-CN" sz="2400" b="1" dirty="0">
                <a:latin typeface="Bell MT" panose="02020503060305020303" pitchFamily="18" charset="77"/>
              </a:rPr>
              <a:t>(PLM)</a:t>
            </a:r>
            <a:endParaRPr lang="en-HK" altLang="zh-CN" sz="2400" b="1" dirty="0">
              <a:latin typeface="Bell MT" panose="02020503060305020303" pitchFamily="18" charset="77"/>
            </a:endParaRPr>
          </a:p>
          <a:p>
            <a:endParaRPr lang="en-HK" sz="2400" b="1" dirty="0">
              <a:solidFill>
                <a:schemeClr val="accent1"/>
              </a:solidFill>
              <a:latin typeface="Bell MT" panose="02020503060305020303" pitchFamily="18" charset="77"/>
            </a:endParaRPr>
          </a:p>
          <a:p>
            <a:endParaRPr lang="en-HK" sz="2400" b="1" dirty="0">
              <a:solidFill>
                <a:schemeClr val="accent1"/>
              </a:solidFill>
              <a:latin typeface="Bell MT" panose="02020503060305020303" pitchFamily="18" charset="77"/>
            </a:endParaRPr>
          </a:p>
          <a:p>
            <a:r>
              <a:rPr lang="en-US" altLang="zh-CN" sz="2400" b="1" dirty="0">
                <a:solidFill>
                  <a:srgbClr val="C00000"/>
                </a:solidFill>
                <a:latin typeface="Bell MT" panose="02020503060305020303" pitchFamily="18" charset="77"/>
              </a:rPr>
              <a:t>Fusion</a:t>
            </a:r>
            <a:r>
              <a:rPr lang="zh-CN" altLang="en-US" sz="2400" b="1" dirty="0">
                <a:solidFill>
                  <a:srgbClr val="C00000"/>
                </a:solidFill>
                <a:latin typeface="Bell MT" panose="02020503060305020303" pitchFamily="18" charset="77"/>
              </a:rPr>
              <a:t> </a:t>
            </a:r>
            <a:r>
              <a:rPr lang="en-US" altLang="zh-CN" sz="2400" b="1" dirty="0">
                <a:solidFill>
                  <a:srgbClr val="C00000"/>
                </a:solidFill>
                <a:latin typeface="Bell MT" panose="02020503060305020303" pitchFamily="18" charset="77"/>
              </a:rPr>
              <a:t>2:</a:t>
            </a:r>
            <a:r>
              <a:rPr lang="zh-CN" altLang="en-US" sz="2400" b="1" dirty="0">
                <a:solidFill>
                  <a:srgbClr val="C00000"/>
                </a:solidFill>
                <a:latin typeface="Bell MT" panose="02020503060305020303" pitchFamily="18" charset="77"/>
              </a:rPr>
              <a:t> </a:t>
            </a:r>
            <a:r>
              <a:rPr lang="en-US" altLang="zh-CN" sz="2400" b="1" dirty="0">
                <a:latin typeface="Bell MT" panose="02020503060305020303" pitchFamily="18" charset="77"/>
              </a:rPr>
              <a:t>Large</a:t>
            </a:r>
            <a:r>
              <a:rPr lang="zh-CN" altLang="en-US" sz="2400" b="1" dirty="0">
                <a:latin typeface="Bell MT" panose="02020503060305020303" pitchFamily="18" charset="77"/>
              </a:rPr>
              <a:t> </a:t>
            </a:r>
            <a:r>
              <a:rPr lang="en-US" altLang="zh-CN" sz="2400" b="1" dirty="0">
                <a:latin typeface="Bell MT" panose="02020503060305020303" pitchFamily="18" charset="77"/>
              </a:rPr>
              <a:t>Language</a:t>
            </a:r>
            <a:r>
              <a:rPr lang="zh-CN" altLang="en-US" sz="2400" b="1" dirty="0">
                <a:latin typeface="Bell MT" panose="02020503060305020303" pitchFamily="18" charset="77"/>
              </a:rPr>
              <a:t> </a:t>
            </a:r>
            <a:r>
              <a:rPr lang="en-US" altLang="zh-CN" sz="2400" b="1" dirty="0">
                <a:latin typeface="Bell MT" panose="02020503060305020303" pitchFamily="18" charset="77"/>
              </a:rPr>
              <a:t>Models</a:t>
            </a:r>
            <a:r>
              <a:rPr lang="zh-CN" altLang="en-US" sz="2400" b="1" dirty="0">
                <a:latin typeface="Bell MT" panose="02020503060305020303" pitchFamily="18" charset="77"/>
              </a:rPr>
              <a:t> </a:t>
            </a:r>
            <a:r>
              <a:rPr lang="en-US" altLang="zh-CN" sz="2400" b="1" dirty="0">
                <a:latin typeface="Bell MT" panose="02020503060305020303" pitchFamily="18" charset="77"/>
              </a:rPr>
              <a:t>and</a:t>
            </a:r>
            <a:r>
              <a:rPr lang="zh-CN" altLang="en-US" sz="2400" b="1" dirty="0">
                <a:latin typeface="Bell MT" panose="02020503060305020303" pitchFamily="18" charset="77"/>
              </a:rPr>
              <a:t> </a:t>
            </a:r>
            <a:r>
              <a:rPr lang="en-US" altLang="zh-CN" sz="2400" b="1" dirty="0">
                <a:latin typeface="Bell MT" panose="02020503060305020303" pitchFamily="18" charset="77"/>
              </a:rPr>
              <a:t>Dialogue</a:t>
            </a:r>
            <a:r>
              <a:rPr lang="zh-CN" altLang="en-US" sz="2400" b="1" dirty="0">
                <a:latin typeface="Bell MT" panose="02020503060305020303" pitchFamily="18" charset="77"/>
              </a:rPr>
              <a:t> </a:t>
            </a:r>
            <a:r>
              <a:rPr lang="en-US" altLang="zh-CN" sz="2400" b="1" dirty="0">
                <a:latin typeface="Bell MT" panose="02020503060305020303" pitchFamily="18" charset="77"/>
              </a:rPr>
              <a:t>Models</a:t>
            </a:r>
            <a:endParaRPr lang="en-US" sz="2400" b="1" dirty="0">
              <a:latin typeface="Bell MT" panose="02020503060305020303" pitchFamily="18" charset="77"/>
            </a:endParaRPr>
          </a:p>
        </p:txBody>
      </p:sp>
      <p:pic>
        <p:nvPicPr>
          <p:cNvPr id="6" name="Picture 5" descr="A purple and yellow shield with a white banner&#10;&#10;Description automatically generated">
            <a:extLst>
              <a:ext uri="{FF2B5EF4-FFF2-40B4-BE49-F238E27FC236}">
                <a16:creationId xmlns:a16="http://schemas.microsoft.com/office/drawing/2014/main" id="{13CD2CDA-A567-BD49-08B4-F3259C69F3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89321" y="63396"/>
            <a:ext cx="762581" cy="601168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13E403C3-9CA4-E9C0-7335-9F4328D0CA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7707" y="49372"/>
            <a:ext cx="762582" cy="615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CEF2237-77E6-4889-95EE-58C66B078D9A}"/>
              </a:ext>
            </a:extLst>
          </p:cNvPr>
          <p:cNvSpPr txBox="1"/>
          <p:nvPr/>
        </p:nvSpPr>
        <p:spPr>
          <a:xfrm>
            <a:off x="2388704" y="6281516"/>
            <a:ext cx="74145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Bell MT" panose="02020503060305020303" pitchFamily="18" charset="77"/>
              </a:rPr>
              <a:t>A Survey of the Evolution of Language Model-Based Dialogue Systems</a:t>
            </a:r>
          </a:p>
        </p:txBody>
      </p:sp>
    </p:spTree>
    <p:extLst>
      <p:ext uri="{BB962C8B-B14F-4D97-AF65-F5344CB8AC3E}">
        <p14:creationId xmlns:p14="http://schemas.microsoft.com/office/powerpoint/2010/main" val="40097998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53505C0-3CC2-00CC-6B07-0C790AEC9AEA}"/>
              </a:ext>
            </a:extLst>
          </p:cNvPr>
          <p:cNvSpPr txBox="1"/>
          <p:nvPr/>
        </p:nvSpPr>
        <p:spPr>
          <a:xfrm>
            <a:off x="193742" y="43588"/>
            <a:ext cx="102802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en-US" altLang="zh-CN" sz="3200" b="1" dirty="0">
                <a:latin typeface="Bell MT" panose="02020503060305020303" pitchFamily="18" charset="77"/>
              </a:rPr>
              <a:t>Fusion</a:t>
            </a:r>
            <a:r>
              <a:rPr lang="zh-CN" altLang="en-US" sz="3200" b="1" dirty="0">
                <a:latin typeface="Bell MT" panose="02020503060305020303" pitchFamily="18" charset="77"/>
              </a:rPr>
              <a:t> </a:t>
            </a:r>
            <a:r>
              <a:rPr lang="en-US" altLang="zh-CN" sz="3200" b="1" dirty="0">
                <a:latin typeface="Bell MT" panose="02020503060305020303" pitchFamily="18" charset="77"/>
              </a:rPr>
              <a:t>1:</a:t>
            </a:r>
            <a:r>
              <a:rPr lang="zh-CN" altLang="en-US" sz="3200" b="1" dirty="0">
                <a:latin typeface="Bell MT" panose="02020503060305020303" pitchFamily="18" charset="77"/>
              </a:rPr>
              <a:t> </a:t>
            </a:r>
            <a:r>
              <a:rPr lang="en-US" altLang="zh-CN" sz="3200" b="1" dirty="0">
                <a:latin typeface="Bell MT" panose="02020503060305020303" pitchFamily="18" charset="77"/>
              </a:rPr>
              <a:t>Task-oriented</a:t>
            </a:r>
            <a:r>
              <a:rPr lang="zh-CN" altLang="en-US" sz="3200" b="1" dirty="0">
                <a:latin typeface="Bell MT" panose="02020503060305020303" pitchFamily="18" charset="77"/>
              </a:rPr>
              <a:t> </a:t>
            </a:r>
            <a:r>
              <a:rPr lang="en-US" altLang="zh-CN" sz="3200" b="1" dirty="0">
                <a:latin typeface="Bell MT" panose="02020503060305020303" pitchFamily="18" charset="77"/>
              </a:rPr>
              <a:t>DS</a:t>
            </a:r>
            <a:r>
              <a:rPr lang="zh-CN" altLang="en-US" sz="3200" b="1" dirty="0">
                <a:latin typeface="Bell MT" panose="02020503060305020303" pitchFamily="18" charset="77"/>
              </a:rPr>
              <a:t> </a:t>
            </a:r>
            <a:r>
              <a:rPr lang="en-US" altLang="zh-CN" sz="3200" b="1" dirty="0">
                <a:latin typeface="Bell MT" panose="02020503060305020303" pitchFamily="18" charset="77"/>
              </a:rPr>
              <a:t>and</a:t>
            </a:r>
            <a:r>
              <a:rPr lang="zh-CN" altLang="en-US" sz="3200" b="1" dirty="0">
                <a:latin typeface="Bell MT" panose="02020503060305020303" pitchFamily="18" charset="77"/>
              </a:rPr>
              <a:t> </a:t>
            </a:r>
            <a:r>
              <a:rPr lang="en-US" altLang="zh-CN" sz="3200" b="1" dirty="0">
                <a:latin typeface="Bell MT" panose="02020503060305020303" pitchFamily="18" charset="77"/>
              </a:rPr>
              <a:t>Open-domain</a:t>
            </a:r>
            <a:r>
              <a:rPr lang="zh-CN" altLang="en-US" sz="3200" b="1" dirty="0">
                <a:latin typeface="Bell MT" panose="02020503060305020303" pitchFamily="18" charset="77"/>
              </a:rPr>
              <a:t> </a:t>
            </a:r>
            <a:r>
              <a:rPr lang="en-US" altLang="zh-CN" sz="3200" b="1" dirty="0">
                <a:latin typeface="Bell MT" panose="02020503060305020303" pitchFamily="18" charset="77"/>
              </a:rPr>
              <a:t>DS</a:t>
            </a:r>
            <a:endParaRPr lang="en-US" sz="3200" b="1" dirty="0">
              <a:latin typeface="Bell MT" panose="02020503060305020303" pitchFamily="18" charset="77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B7C4801-8355-DEE4-BD1F-CAC08AC5D1D0}"/>
              </a:ext>
            </a:extLst>
          </p:cNvPr>
          <p:cNvCxnSpPr>
            <a:cxnSpLocks/>
          </p:cNvCxnSpPr>
          <p:nvPr/>
        </p:nvCxnSpPr>
        <p:spPr>
          <a:xfrm>
            <a:off x="0" y="679981"/>
            <a:ext cx="12192000" cy="0"/>
          </a:xfrm>
          <a:prstGeom prst="line">
            <a:avLst/>
          </a:prstGeom>
          <a:ln w="254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973F34F9-C3FA-8F97-8444-95B875AB9A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4683" y="817885"/>
            <a:ext cx="4400117" cy="18817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C0AC06D-50BA-1509-5F80-9A318B202DDC}"/>
              </a:ext>
            </a:extLst>
          </p:cNvPr>
          <p:cNvSpPr txBox="1"/>
          <p:nvPr/>
        </p:nvSpPr>
        <p:spPr>
          <a:xfrm>
            <a:off x="457200" y="1418099"/>
            <a:ext cx="659476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altLang="zh-CN" sz="2000" dirty="0">
                <a:latin typeface="Bell MT" panose="02020503060305020303" pitchFamily="18" charset="77"/>
              </a:rPr>
              <a:t>Fusion</a:t>
            </a:r>
            <a:r>
              <a:rPr lang="zh-CN" altLang="en-US" sz="2000" dirty="0">
                <a:latin typeface="Bell MT" panose="02020503060305020303" pitchFamily="18" charset="77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</a:rPr>
              <a:t>inside</a:t>
            </a:r>
            <a:r>
              <a:rPr lang="zh-CN" altLang="en-US" sz="2000" dirty="0">
                <a:latin typeface="Bell MT" panose="02020503060305020303" pitchFamily="18" charset="77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</a:rPr>
              <a:t>Task-oriented</a:t>
            </a:r>
            <a:r>
              <a:rPr lang="zh-CN" altLang="en-US" sz="2000" dirty="0">
                <a:latin typeface="Bell MT" panose="02020503060305020303" pitchFamily="18" charset="77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</a:rPr>
              <a:t>DS</a:t>
            </a:r>
          </a:p>
          <a:p>
            <a:pPr marL="742950" lvl="1" indent="-285750">
              <a:buFont typeface="Wingdings" pitchFamily="2" charset="2"/>
              <a:buChar char="§"/>
            </a:pPr>
            <a:endParaRPr lang="en-US" altLang="zh-CN" dirty="0">
              <a:latin typeface="Bell MT" panose="02020503060305020303" pitchFamily="18" charset="77"/>
            </a:endParaRPr>
          </a:p>
          <a:p>
            <a:pPr marL="742950" lvl="1" indent="-285750">
              <a:buFont typeface="Wingdings" pitchFamily="2" charset="2"/>
              <a:buChar char="§"/>
            </a:pPr>
            <a:r>
              <a:rPr lang="en-US" altLang="zh-CN" dirty="0">
                <a:latin typeface="Bell MT" panose="02020503060305020303" pitchFamily="18" charset="77"/>
              </a:rPr>
              <a:t>NLU</a:t>
            </a:r>
          </a:p>
          <a:p>
            <a:pPr marL="742950" lvl="1" indent="-285750">
              <a:buFont typeface="Wingdings" pitchFamily="2" charset="2"/>
              <a:buChar char="§"/>
            </a:pPr>
            <a:endParaRPr lang="en-US" altLang="zh-CN" dirty="0">
              <a:latin typeface="Bell MT" panose="02020503060305020303" pitchFamily="18" charset="77"/>
            </a:endParaRPr>
          </a:p>
          <a:p>
            <a:pPr marL="742950" lvl="1" indent="-285750">
              <a:buFont typeface="Wingdings" pitchFamily="2" charset="2"/>
              <a:buChar char="§"/>
            </a:pPr>
            <a:r>
              <a:rPr lang="en-US" altLang="zh-CN" dirty="0">
                <a:latin typeface="Bell MT" panose="02020503060305020303" pitchFamily="18" charset="77"/>
              </a:rPr>
              <a:t>DST</a:t>
            </a:r>
          </a:p>
          <a:p>
            <a:pPr marL="742950" lvl="1" indent="-285750">
              <a:buFont typeface="Wingdings" pitchFamily="2" charset="2"/>
              <a:buChar char="§"/>
            </a:pPr>
            <a:endParaRPr lang="en-US" altLang="zh-CN" dirty="0">
              <a:latin typeface="Bell MT" panose="02020503060305020303" pitchFamily="18" charset="77"/>
            </a:endParaRPr>
          </a:p>
          <a:p>
            <a:pPr marL="742950" lvl="1" indent="-285750">
              <a:buFont typeface="Wingdings" pitchFamily="2" charset="2"/>
              <a:buChar char="§"/>
            </a:pPr>
            <a:r>
              <a:rPr lang="en-US" altLang="zh-CN" dirty="0">
                <a:latin typeface="Bell MT" panose="02020503060305020303" pitchFamily="18" charset="77"/>
              </a:rPr>
              <a:t>DPL</a:t>
            </a:r>
          </a:p>
          <a:p>
            <a:pPr marL="742950" lvl="1" indent="-285750">
              <a:buFont typeface="Wingdings" pitchFamily="2" charset="2"/>
              <a:buChar char="§"/>
            </a:pPr>
            <a:endParaRPr lang="en-US" altLang="zh-CN" dirty="0">
              <a:latin typeface="Bell MT" panose="02020503060305020303" pitchFamily="18" charset="77"/>
            </a:endParaRPr>
          </a:p>
          <a:p>
            <a:pPr marL="742950" lvl="1" indent="-285750">
              <a:buFont typeface="Wingdings" pitchFamily="2" charset="2"/>
              <a:buChar char="§"/>
            </a:pPr>
            <a:r>
              <a:rPr lang="en-US" altLang="zh-CN" dirty="0">
                <a:latin typeface="Bell MT" panose="02020503060305020303" pitchFamily="18" charset="77"/>
              </a:rPr>
              <a:t>NLG</a:t>
            </a:r>
          </a:p>
          <a:p>
            <a:pPr marL="285750" indent="-285750">
              <a:buFont typeface="Wingdings" pitchFamily="2" charset="2"/>
              <a:buChar char="§"/>
            </a:pPr>
            <a:endParaRPr lang="en-US" altLang="zh-CN" dirty="0">
              <a:latin typeface="Bell MT" panose="02020503060305020303" pitchFamily="18" charset="77"/>
            </a:endParaRPr>
          </a:p>
          <a:p>
            <a:pPr marL="285750" indent="-285750">
              <a:buFont typeface="Wingdings" pitchFamily="2" charset="2"/>
              <a:buChar char="§"/>
            </a:pPr>
            <a:endParaRPr lang="en-US" altLang="zh-CN" dirty="0">
              <a:latin typeface="Bell MT" panose="02020503060305020303" pitchFamily="18" charset="77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en-US" altLang="zh-CN" sz="2000" dirty="0">
                <a:latin typeface="Bell MT" panose="02020503060305020303" pitchFamily="18" charset="77"/>
              </a:rPr>
              <a:t>Fusion</a:t>
            </a:r>
            <a:r>
              <a:rPr lang="zh-CN" altLang="en-US" sz="2000" dirty="0">
                <a:latin typeface="Bell MT" panose="02020503060305020303" pitchFamily="18" charset="77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</a:rPr>
              <a:t>between</a:t>
            </a:r>
            <a:r>
              <a:rPr lang="zh-CN" altLang="en-US" sz="2000" dirty="0">
                <a:latin typeface="Bell MT" panose="02020503060305020303" pitchFamily="18" charset="77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</a:rPr>
              <a:t>Task-oriented</a:t>
            </a:r>
            <a:r>
              <a:rPr lang="zh-CN" altLang="en-US" sz="2000" dirty="0">
                <a:latin typeface="Bell MT" panose="02020503060305020303" pitchFamily="18" charset="77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</a:rPr>
              <a:t>DS</a:t>
            </a:r>
            <a:r>
              <a:rPr lang="zh-CN" altLang="en-US" sz="2000" dirty="0">
                <a:latin typeface="Bell MT" panose="02020503060305020303" pitchFamily="18" charset="77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</a:rPr>
              <a:t>and</a:t>
            </a:r>
            <a:r>
              <a:rPr lang="zh-CN" altLang="en-US" sz="2000" dirty="0">
                <a:latin typeface="Bell MT" panose="02020503060305020303" pitchFamily="18" charset="77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</a:rPr>
              <a:t>Open-domain</a:t>
            </a:r>
            <a:r>
              <a:rPr lang="zh-CN" altLang="en-US" sz="2000" dirty="0">
                <a:latin typeface="Bell MT" panose="02020503060305020303" pitchFamily="18" charset="77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</a:rPr>
              <a:t>DS</a:t>
            </a:r>
            <a:endParaRPr lang="en-US" sz="2000" dirty="0">
              <a:latin typeface="Bell MT" panose="02020503060305020303" pitchFamily="18" charset="77"/>
            </a:endParaRPr>
          </a:p>
        </p:txBody>
      </p:sp>
      <p:sp>
        <p:nvSpPr>
          <p:cNvPr id="8" name="Right Brace 7">
            <a:extLst>
              <a:ext uri="{FF2B5EF4-FFF2-40B4-BE49-F238E27FC236}">
                <a16:creationId xmlns:a16="http://schemas.microsoft.com/office/drawing/2014/main" id="{4AEE96DC-3671-3766-7EC1-0C9DB1B8690B}"/>
              </a:ext>
            </a:extLst>
          </p:cNvPr>
          <p:cNvSpPr/>
          <p:nvPr/>
        </p:nvSpPr>
        <p:spPr>
          <a:xfrm>
            <a:off x="2430391" y="2099534"/>
            <a:ext cx="443346" cy="1745672"/>
          </a:xfrm>
          <a:prstGeom prst="righ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455653A-9AEF-429C-589C-EB02435589C8}"/>
              </a:ext>
            </a:extLst>
          </p:cNvPr>
          <p:cNvSpPr txBox="1"/>
          <p:nvPr/>
        </p:nvSpPr>
        <p:spPr>
          <a:xfrm>
            <a:off x="3026787" y="2787704"/>
            <a:ext cx="36402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>
                <a:latin typeface="Bell MT" panose="02020503060305020303" pitchFamily="18" charset="77"/>
              </a:rPr>
              <a:t>End2End</a:t>
            </a:r>
            <a:r>
              <a:rPr lang="zh-CN" altLang="en-US" sz="1800" dirty="0">
                <a:latin typeface="Bell MT" panose="02020503060305020303" pitchFamily="18" charset="77"/>
              </a:rPr>
              <a:t> </a:t>
            </a:r>
            <a:r>
              <a:rPr lang="en-US" altLang="zh-CN" sz="1800" dirty="0">
                <a:latin typeface="Bell MT" panose="02020503060305020303" pitchFamily="18" charset="77"/>
              </a:rPr>
              <a:t>(E2E)</a:t>
            </a:r>
            <a:r>
              <a:rPr lang="zh-CN" altLang="en-US" sz="1800" dirty="0">
                <a:latin typeface="Bell MT" panose="02020503060305020303" pitchFamily="18" charset="77"/>
              </a:rPr>
              <a:t> </a:t>
            </a:r>
            <a:r>
              <a:rPr lang="en-US" altLang="zh-CN" sz="1800" dirty="0">
                <a:latin typeface="Bell MT" panose="02020503060305020303" pitchFamily="18" charset="77"/>
              </a:rPr>
              <a:t>Task-oriented</a:t>
            </a:r>
            <a:r>
              <a:rPr lang="zh-CN" altLang="en-US" sz="1800" dirty="0">
                <a:latin typeface="Bell MT" panose="02020503060305020303" pitchFamily="18" charset="77"/>
              </a:rPr>
              <a:t> </a:t>
            </a:r>
            <a:r>
              <a:rPr lang="en-US" altLang="zh-CN" sz="1800" dirty="0">
                <a:latin typeface="Bell MT" panose="02020503060305020303" pitchFamily="18" charset="77"/>
              </a:rPr>
              <a:t>DS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04AAF5E-A15C-CAB6-7C41-DE2E1C55B30B}"/>
              </a:ext>
            </a:extLst>
          </p:cNvPr>
          <p:cNvSpPr txBox="1"/>
          <p:nvPr/>
        </p:nvSpPr>
        <p:spPr>
          <a:xfrm>
            <a:off x="7334683" y="2671934"/>
            <a:ext cx="551110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SOLOIST:</a:t>
            </a:r>
            <a:r>
              <a:rPr lang="zh-CN" alt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One</a:t>
            </a:r>
            <a:r>
              <a:rPr lang="zh-CN" alt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example</a:t>
            </a:r>
            <a:r>
              <a:rPr lang="zh-CN" alt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zh-CN" alt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End2End</a:t>
            </a:r>
            <a:r>
              <a:rPr lang="zh-CN" alt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(E2E)</a:t>
            </a:r>
            <a:r>
              <a:rPr lang="zh-CN" alt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Task-oriented</a:t>
            </a:r>
            <a:r>
              <a:rPr lang="zh-CN" alt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B23C179-2879-7C8F-7579-23FAB532E5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7459" y="3048000"/>
            <a:ext cx="4227341" cy="134037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5C310A0-B0DE-4153-05BD-8F89EE81C185}"/>
              </a:ext>
            </a:extLst>
          </p:cNvPr>
          <p:cNvSpPr txBox="1"/>
          <p:nvPr/>
        </p:nvSpPr>
        <p:spPr>
          <a:xfrm>
            <a:off x="7764173" y="4541697"/>
            <a:ext cx="422734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PPTOD:</a:t>
            </a:r>
            <a:r>
              <a:rPr lang="zh-CN" alt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Multi-task</a:t>
            </a:r>
            <a:r>
              <a:rPr lang="zh-CN" alt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Plug-and-Play</a:t>
            </a:r>
            <a:r>
              <a:rPr lang="zh-CN" alt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Task-oriented</a:t>
            </a:r>
            <a:r>
              <a:rPr lang="zh-CN" alt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E368FA6-08DA-ACF9-7219-0583F7538A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97247" y="4865619"/>
            <a:ext cx="4572000" cy="1948793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B15DABDB-9B73-DCBE-9D0F-5BAAFF722336}"/>
              </a:ext>
            </a:extLst>
          </p:cNvPr>
          <p:cNvSpPr/>
          <p:nvPr/>
        </p:nvSpPr>
        <p:spPr>
          <a:xfrm>
            <a:off x="1286819" y="5214811"/>
            <a:ext cx="3099885" cy="105032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>
                <a:latin typeface="Bell MT" panose="02020503060305020303" pitchFamily="18" charset="77"/>
              </a:rPr>
              <a:t>Task-oriented</a:t>
            </a:r>
            <a:br>
              <a:rPr lang="en-US" altLang="zh-CN" sz="2000" b="1" dirty="0">
                <a:latin typeface="Bell MT" panose="02020503060305020303" pitchFamily="18" charset="77"/>
              </a:rPr>
            </a:br>
            <a:r>
              <a:rPr lang="en-US" altLang="zh-CN" sz="2000" b="1" dirty="0">
                <a:latin typeface="Bell MT" panose="02020503060305020303" pitchFamily="18" charset="77"/>
              </a:rPr>
              <a:t>Dialogue</a:t>
            </a:r>
            <a:r>
              <a:rPr lang="zh-CN" altLang="en-US" sz="2000" b="1" dirty="0">
                <a:latin typeface="Bell MT" panose="02020503060305020303" pitchFamily="18" charset="77"/>
              </a:rPr>
              <a:t> </a:t>
            </a:r>
            <a:r>
              <a:rPr lang="en-US" altLang="zh-CN" sz="2000" b="1" dirty="0">
                <a:latin typeface="Bell MT" panose="02020503060305020303" pitchFamily="18" charset="77"/>
              </a:rPr>
              <a:t>System</a:t>
            </a:r>
            <a:endParaRPr lang="en-US" sz="2000" b="1" dirty="0">
              <a:latin typeface="Bell MT" panose="02020503060305020303" pitchFamily="18" charset="77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5DA0717-354B-A772-F45B-064A326B3E42}"/>
              </a:ext>
            </a:extLst>
          </p:cNvPr>
          <p:cNvSpPr/>
          <p:nvPr/>
        </p:nvSpPr>
        <p:spPr>
          <a:xfrm>
            <a:off x="3762743" y="5214810"/>
            <a:ext cx="3099880" cy="105032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>
                <a:latin typeface="Bell MT" panose="02020503060305020303" pitchFamily="18" charset="77"/>
              </a:rPr>
              <a:t>Open</a:t>
            </a:r>
            <a:r>
              <a:rPr lang="zh-CN" altLang="en-US" sz="2000" b="1" dirty="0">
                <a:latin typeface="Bell MT" panose="02020503060305020303" pitchFamily="18" charset="77"/>
              </a:rPr>
              <a:t> </a:t>
            </a:r>
            <a:r>
              <a:rPr lang="en-US" altLang="zh-CN" sz="2000" b="1" dirty="0">
                <a:latin typeface="Bell MT" panose="02020503060305020303" pitchFamily="18" charset="77"/>
              </a:rPr>
              <a:t>Domain</a:t>
            </a:r>
            <a:br>
              <a:rPr lang="en-US" altLang="zh-CN" sz="2000" b="1" dirty="0">
                <a:latin typeface="Bell MT" panose="02020503060305020303" pitchFamily="18" charset="77"/>
              </a:rPr>
            </a:br>
            <a:r>
              <a:rPr lang="en-US" altLang="zh-CN" sz="2000" b="1" dirty="0">
                <a:latin typeface="Bell MT" panose="02020503060305020303" pitchFamily="18" charset="77"/>
              </a:rPr>
              <a:t>Dialogue</a:t>
            </a:r>
            <a:r>
              <a:rPr lang="zh-CN" altLang="en-US" sz="2000" b="1" dirty="0">
                <a:latin typeface="Bell MT" panose="02020503060305020303" pitchFamily="18" charset="77"/>
              </a:rPr>
              <a:t> </a:t>
            </a:r>
            <a:r>
              <a:rPr lang="en-US" altLang="zh-CN" sz="2000" b="1" dirty="0">
                <a:latin typeface="Bell MT" panose="02020503060305020303" pitchFamily="18" charset="77"/>
              </a:rPr>
              <a:t>System</a:t>
            </a:r>
            <a:endParaRPr lang="en-US" sz="2000" b="1" dirty="0">
              <a:latin typeface="Bell MT" panose="02020503060305020303" pitchFamily="18" charset="77"/>
            </a:endParaRPr>
          </a:p>
        </p:txBody>
      </p:sp>
      <p:pic>
        <p:nvPicPr>
          <p:cNvPr id="4" name="Picture 3" descr="A purple and yellow shield with a white banner&#10;&#10;Description automatically generated">
            <a:extLst>
              <a:ext uri="{FF2B5EF4-FFF2-40B4-BE49-F238E27FC236}">
                <a16:creationId xmlns:a16="http://schemas.microsoft.com/office/drawing/2014/main" id="{5A8E5784-E603-DBE0-0263-69AB883409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89321" y="63396"/>
            <a:ext cx="762581" cy="601168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34542A76-870C-3E60-7039-D58BCD30DC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7707" y="49372"/>
            <a:ext cx="762582" cy="615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74881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421</TotalTime>
  <Words>2264</Words>
  <Application>Microsoft Macintosh PowerPoint</Application>
  <PresentationFormat>Widescreen</PresentationFormat>
  <Paragraphs>416</Paragraphs>
  <Slides>39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9" baseType="lpstr">
      <vt:lpstr>等线</vt:lpstr>
      <vt:lpstr>Söhne</vt:lpstr>
      <vt:lpstr>Arial</vt:lpstr>
      <vt:lpstr>Bell MT</vt:lpstr>
      <vt:lpstr>Calibri</vt:lpstr>
      <vt:lpstr>Calibri Light</vt:lpstr>
      <vt:lpstr>Georgia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WANG, Hongru</dc:creator>
  <cp:lastModifiedBy>WANG, Hongru</cp:lastModifiedBy>
  <cp:revision>32</cp:revision>
  <dcterms:created xsi:type="dcterms:W3CDTF">2023-11-16T05:24:27Z</dcterms:created>
  <dcterms:modified xsi:type="dcterms:W3CDTF">2023-11-28T11:06:02Z</dcterms:modified>
</cp:coreProperties>
</file>